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60" r:id="rId7"/>
    <p:sldId id="272" r:id="rId8"/>
    <p:sldId id="261" r:id="rId9"/>
    <p:sldId id="270" r:id="rId10"/>
    <p:sldId id="262" r:id="rId11"/>
    <p:sldId id="263" r:id="rId12"/>
    <p:sldId id="267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624377-9A87-3DE8-1110-126E0978E405}" v="1" dt="2019-09-17T09:50:10.841"/>
    <p1510:client id="{893D99AE-D2F5-7C9C-86EC-E23CC1E426F4}" v="50" dt="2019-09-16T13:13:20.7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48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l, Mr. A." userId="S::a.hill@manorceacademy.org::a60f4695-8058-4e95-bfa5-8e0aa0ab3b82" providerId="AD" clId="Web-{893D99AE-D2F5-7C9C-86EC-E23CC1E426F4}"/>
    <pc:docChg chg="modSld">
      <pc:chgData name="Hill, Mr. A." userId="S::a.hill@manorceacademy.org::a60f4695-8058-4e95-bfa5-8e0aa0ab3b82" providerId="AD" clId="Web-{893D99AE-D2F5-7C9C-86EC-E23CC1E426F4}" dt="2019-09-16T13:13:20.705" v="47" actId="1076"/>
      <pc:docMkLst>
        <pc:docMk/>
      </pc:docMkLst>
      <pc:sldChg chg="modSp">
        <pc:chgData name="Hill, Mr. A." userId="S::a.hill@manorceacademy.org::a60f4695-8058-4e95-bfa5-8e0aa0ab3b82" providerId="AD" clId="Web-{893D99AE-D2F5-7C9C-86EC-E23CC1E426F4}" dt="2019-09-16T13:09:16.033" v="7" actId="1076"/>
        <pc:sldMkLst>
          <pc:docMk/>
          <pc:sldMk cId="3468549884" sldId="261"/>
        </pc:sldMkLst>
        <pc:spChg chg="mod">
          <ac:chgData name="Hill, Mr. A." userId="S::a.hill@manorceacademy.org::a60f4695-8058-4e95-bfa5-8e0aa0ab3b82" providerId="AD" clId="Web-{893D99AE-D2F5-7C9C-86EC-E23CC1E426F4}" dt="2019-09-16T13:09:16.033" v="7" actId="1076"/>
          <ac:spMkLst>
            <pc:docMk/>
            <pc:sldMk cId="3468549884" sldId="261"/>
            <ac:spMk id="3" creationId="{6FC0225A-2C13-4C7B-9527-5827A1F89D9B}"/>
          </ac:spMkLst>
        </pc:spChg>
      </pc:sldChg>
      <pc:sldChg chg="modSp">
        <pc:chgData name="Hill, Mr. A." userId="S::a.hill@manorceacademy.org::a60f4695-8058-4e95-bfa5-8e0aa0ab3b82" providerId="AD" clId="Web-{893D99AE-D2F5-7C9C-86EC-E23CC1E426F4}" dt="2019-09-16T13:10:39.064" v="32" actId="14100"/>
        <pc:sldMkLst>
          <pc:docMk/>
          <pc:sldMk cId="1262747391" sldId="262"/>
        </pc:sldMkLst>
        <pc:spChg chg="mod">
          <ac:chgData name="Hill, Mr. A." userId="S::a.hill@manorceacademy.org::a60f4695-8058-4e95-bfa5-8e0aa0ab3b82" providerId="AD" clId="Web-{893D99AE-D2F5-7C9C-86EC-E23CC1E426F4}" dt="2019-09-16T13:10:39.064" v="32" actId="14100"/>
          <ac:spMkLst>
            <pc:docMk/>
            <pc:sldMk cId="1262747391" sldId="262"/>
            <ac:spMk id="3" creationId="{9E644BC2-304D-4422-9E5A-09DC866B8A82}"/>
          </ac:spMkLst>
        </pc:spChg>
      </pc:sldChg>
      <pc:sldChg chg="addSp modSp">
        <pc:chgData name="Hill, Mr. A." userId="S::a.hill@manorceacademy.org::a60f4695-8058-4e95-bfa5-8e0aa0ab3b82" providerId="AD" clId="Web-{893D99AE-D2F5-7C9C-86EC-E23CC1E426F4}" dt="2019-09-16T13:12:13.846" v="40" actId="14100"/>
        <pc:sldMkLst>
          <pc:docMk/>
          <pc:sldMk cId="1132842968" sldId="263"/>
        </pc:sldMkLst>
        <pc:picChg chg="add mod">
          <ac:chgData name="Hill, Mr. A." userId="S::a.hill@manorceacademy.org::a60f4695-8058-4e95-bfa5-8e0aa0ab3b82" providerId="AD" clId="Web-{893D99AE-D2F5-7C9C-86EC-E23CC1E426F4}" dt="2019-09-16T13:12:13.846" v="40" actId="14100"/>
          <ac:picMkLst>
            <pc:docMk/>
            <pc:sldMk cId="1132842968" sldId="263"/>
            <ac:picMk id="2" creationId="{156E7C10-1D0D-43CB-883C-59040429F25B}"/>
          </ac:picMkLst>
        </pc:picChg>
        <pc:picChg chg="mod">
          <ac:chgData name="Hill, Mr. A." userId="S::a.hill@manorceacademy.org::a60f4695-8058-4e95-bfa5-8e0aa0ab3b82" providerId="AD" clId="Web-{893D99AE-D2F5-7C9C-86EC-E23CC1E426F4}" dt="2019-09-16T13:12:08.299" v="38" actId="1076"/>
          <ac:picMkLst>
            <pc:docMk/>
            <pc:sldMk cId="1132842968" sldId="263"/>
            <ac:picMk id="7" creationId="{54B1F0E8-B8B3-4214-B878-2A2D2BE99B46}"/>
          </ac:picMkLst>
        </pc:picChg>
      </pc:sldChg>
      <pc:sldChg chg="modSp">
        <pc:chgData name="Hill, Mr. A." userId="S::a.hill@manorceacademy.org::a60f4695-8058-4e95-bfa5-8e0aa0ab3b82" providerId="AD" clId="Web-{893D99AE-D2F5-7C9C-86EC-E23CC1E426F4}" dt="2019-09-16T13:13:20.705" v="47" actId="1076"/>
        <pc:sldMkLst>
          <pc:docMk/>
          <pc:sldMk cId="78213677" sldId="265"/>
        </pc:sldMkLst>
        <pc:graphicFrameChg chg="mod">
          <ac:chgData name="Hill, Mr. A." userId="S::a.hill@manorceacademy.org::a60f4695-8058-4e95-bfa5-8e0aa0ab3b82" providerId="AD" clId="Web-{893D99AE-D2F5-7C9C-86EC-E23CC1E426F4}" dt="2019-09-16T13:13:09.502" v="41" actId="1076"/>
          <ac:graphicFrameMkLst>
            <pc:docMk/>
            <pc:sldMk cId="78213677" sldId="265"/>
            <ac:graphicFrameMk id="7" creationId="{38662FFC-A3C7-4DC1-BB21-4E6D3884D21E}"/>
          </ac:graphicFrameMkLst>
        </pc:graphicFrameChg>
        <pc:graphicFrameChg chg="mod modGraphic">
          <ac:chgData name="Hill, Mr. A." userId="S::a.hill@manorceacademy.org::a60f4695-8058-4e95-bfa5-8e0aa0ab3b82" providerId="AD" clId="Web-{893D99AE-D2F5-7C9C-86EC-E23CC1E426F4}" dt="2019-09-16T13:13:20.705" v="47" actId="1076"/>
          <ac:graphicFrameMkLst>
            <pc:docMk/>
            <pc:sldMk cId="78213677" sldId="265"/>
            <ac:graphicFrameMk id="8" creationId="{DE9A0858-6410-4975-B6F5-A5F613C144D8}"/>
          </ac:graphicFrameMkLst>
        </pc:graphicFrameChg>
      </pc:sldChg>
      <pc:sldChg chg="modSp">
        <pc:chgData name="Hill, Mr. A." userId="S::a.hill@manorceacademy.org::a60f4695-8058-4e95-bfa5-8e0aa0ab3b82" providerId="AD" clId="Web-{893D99AE-D2F5-7C9C-86EC-E23CC1E426F4}" dt="2019-09-16T13:09:33.189" v="9" actId="1076"/>
        <pc:sldMkLst>
          <pc:docMk/>
          <pc:sldMk cId="1409227284" sldId="270"/>
        </pc:sldMkLst>
        <pc:spChg chg="mod">
          <ac:chgData name="Hill, Mr. A." userId="S::a.hill@manorceacademy.org::a60f4695-8058-4e95-bfa5-8e0aa0ab3b82" providerId="AD" clId="Web-{893D99AE-D2F5-7C9C-86EC-E23CC1E426F4}" dt="2019-09-16T13:09:33.189" v="9" actId="1076"/>
          <ac:spMkLst>
            <pc:docMk/>
            <pc:sldMk cId="1409227284" sldId="270"/>
            <ac:spMk id="3" creationId="{6FC0225A-2C13-4C7B-9527-5827A1F89D9B}"/>
          </ac:spMkLst>
        </pc:spChg>
      </pc:sldChg>
      <pc:sldChg chg="modSp">
        <pc:chgData name="Hill, Mr. A." userId="S::a.hill@manorceacademy.org::a60f4695-8058-4e95-bfa5-8e0aa0ab3b82" providerId="AD" clId="Web-{893D99AE-D2F5-7C9C-86EC-E23CC1E426F4}" dt="2019-09-16T13:08:36.642" v="0" actId="1076"/>
        <pc:sldMkLst>
          <pc:docMk/>
          <pc:sldMk cId="28231194" sldId="272"/>
        </pc:sldMkLst>
        <pc:spChg chg="mod">
          <ac:chgData name="Hill, Mr. A." userId="S::a.hill@manorceacademy.org::a60f4695-8058-4e95-bfa5-8e0aa0ab3b82" providerId="AD" clId="Web-{893D99AE-D2F5-7C9C-86EC-E23CC1E426F4}" dt="2019-09-16T13:08:36.642" v="0" actId="1076"/>
          <ac:spMkLst>
            <pc:docMk/>
            <pc:sldMk cId="28231194" sldId="272"/>
            <ac:spMk id="8" creationId="{173EBEE8-5A07-4B69-AC08-4F7C5E2DCB63}"/>
          </ac:spMkLst>
        </pc:spChg>
      </pc:sldChg>
    </pc:docChg>
  </pc:docChgLst>
  <pc:docChgLst>
    <pc:chgData name="Hill, Mr. A." userId="S::a.hill@manorceacademy.org::a60f4695-8058-4e95-bfa5-8e0aa0ab3b82" providerId="AD" clId="Web-{52624377-9A87-3DE8-1110-126E0978E405}"/>
    <pc:docChg chg="delSld">
      <pc:chgData name="Hill, Mr. A." userId="S::a.hill@manorceacademy.org::a60f4695-8058-4e95-bfa5-8e0aa0ab3b82" providerId="AD" clId="Web-{52624377-9A87-3DE8-1110-126E0978E405}" dt="2019-09-17T09:50:10.841" v="0"/>
      <pc:docMkLst>
        <pc:docMk/>
      </pc:docMkLst>
      <pc:sldChg chg="del">
        <pc:chgData name="Hill, Mr. A." userId="S::a.hill@manorceacademy.org::a60f4695-8058-4e95-bfa5-8e0aa0ab3b82" providerId="AD" clId="Web-{52624377-9A87-3DE8-1110-126E0978E405}" dt="2019-09-17T09:50:10.841" v="0"/>
        <pc:sldMkLst>
          <pc:docMk/>
          <pc:sldMk cId="3782702531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4FE161-18C2-4469-B21D-C189CB155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2E326B4-655B-458E-B248-BF5C2A886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4825E6-CF68-4915-8570-E816B7F66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8AF4-F1DF-4E43-980A-D131F3F46F3C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C982FF6-5576-4D9B-B302-A41782BF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9EF94AC-BD6F-4F1B-8BA0-DB13E0B85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5842-B53B-4828-A2F6-BA53E047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14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D79CD9-276A-4D19-A9FB-66F4F70C2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2C3CFAD-DBC9-48A1-8BFC-CEAD7499B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4BE6D1-69F4-4AE6-BF01-E4031AE37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8AF4-F1DF-4E43-980A-D131F3F46F3C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F5F3CDF-CCF8-49EC-8763-C1E543DA5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B21E332-9E65-44C3-8C61-9EB404638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5842-B53B-4828-A2F6-BA53E047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39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E4A382F-7D45-4BD3-8FCA-48F514DF0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17C57FE-420A-41EC-A378-11F1280D75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4FE209-442D-4426-A436-2F6E818A8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8AF4-F1DF-4E43-980A-D131F3F46F3C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17345A-4B15-49C3-9D74-B0BC6A92E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EF9331-5DC2-4611-82A4-47B8D5C33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5842-B53B-4828-A2F6-BA53E047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67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82DB30-1BAA-48AE-841C-18B2FD981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8F5F86-9C47-4EDD-BA7D-24BEE3924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A465547-78FE-4C40-9341-4007E95EB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8AF4-F1DF-4E43-980A-D131F3F46F3C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CF29510-9593-4CE6-9BAC-FF3593404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CEF35B-1316-482A-8310-0251FC0D4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5842-B53B-4828-A2F6-BA53E047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48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784235-8F61-4178-846C-B76C6F709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783C35D-A32E-40CC-AD11-F50A2A74C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77AB0E-5A38-4702-9EB9-2D994943C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8AF4-F1DF-4E43-980A-D131F3F46F3C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9F87283-E805-4786-B5AE-11AFD9CFB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D6E2615-8D07-410E-8D0D-484E65706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5842-B53B-4828-A2F6-BA53E047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15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02A590-472F-47B7-A23E-57655579C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E85812-2F3E-4ED5-8583-63F8E48952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D1CE629-88B7-437D-B8A9-20AE94718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CC409B3-73CE-4C35-B2F9-39D9DD01D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8AF4-F1DF-4E43-980A-D131F3F46F3C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F3CFDC8-76E5-4C6E-BB69-3A85C2A59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EB2DCA7-F74C-4A82-B8CC-10FC81ED2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5842-B53B-4828-A2F6-BA53E047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57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99C482-FFF7-476D-B607-C9E840D7B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7A85916-77DB-4869-8B0E-4C8E4D745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ECC8F71-62F2-4AC4-B310-A56896670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3276735-9299-4FF5-8743-A43E4CA05C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D3673F6-8B13-48C0-B9FB-B3F9D43850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947AD41-24A9-4574-B80A-FFC7BAED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8AF4-F1DF-4E43-980A-D131F3F46F3C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92C7FD0-D010-4A7A-BEEC-C3FB8BE03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A768682-8079-4686-9F60-3F14AEBE2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5842-B53B-4828-A2F6-BA53E047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236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655554-8C9E-42F7-AF10-B911E6AEC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EDE945B-C2CF-4A62-A1E9-29841ACDE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8AF4-F1DF-4E43-980A-D131F3F46F3C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33A419E-C6FB-4A1C-ACD9-C2790DB96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ECE974A-CC70-408A-AC77-1E6A4EAEC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5842-B53B-4828-A2F6-BA53E047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84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BAC0376-FAB8-46D4-BDB1-7AF968AC6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8AF4-F1DF-4E43-980A-D131F3F46F3C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8F0CBB5-B598-4BDF-8FB8-7455B6FDB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E9ED50E-627B-4BBB-9720-64FC8F064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5842-B53B-4828-A2F6-BA53E047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02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52992C-D2D6-42A6-BE76-4AC5FBE81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C2531E-641C-427A-BDB8-04B54FFAD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2E08AAF-8879-426A-920B-4A5730FE4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D7C55F0-2CD0-46E5-AEE4-7AFA6408C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8AF4-F1DF-4E43-980A-D131F3F46F3C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C22E6C2-A6D9-4915-9481-3FC35A830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2A5F991-FD63-47EC-832B-679754837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5842-B53B-4828-A2F6-BA53E047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43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4B235B-A571-4847-8914-FFBC02CD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0874242-18F1-4949-8830-160BEE1EE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E7FF389-9440-4954-B83F-C252B7E52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9EDD334-89E1-4E83-9EEE-C597758AE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8AF4-F1DF-4E43-980A-D131F3F46F3C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7DBFBF6-8726-4607-A0AF-929CF01C3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B6495EF-3CAE-4297-9632-4AAEF2F3B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5842-B53B-4828-A2F6-BA53E047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38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192979D-5A72-485B-A84F-3BD720DD8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7F49ED2-D311-4B29-A472-F1A107AA8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FCE937-0701-4D02-A8B7-28AFC54BDF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78AF4-F1DF-4E43-980A-D131F3F46F3C}" type="datetimeFigureOut">
              <a:rPr lang="en-GB" smtClean="0"/>
              <a:t>30/09/2019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FB9FD5-8EC4-413F-921B-29298C086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428546-34DF-41FE-905D-B05F8598CE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A5842-B53B-4828-A2F6-BA53E047E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92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v.burge@manorceacademy.org" TargetMode="External"/><Relationship Id="rId3" Type="http://schemas.openxmlformats.org/officeDocument/2006/relationships/hyperlink" Target="mailto:d.fleming@manorceacademy.org" TargetMode="External"/><Relationship Id="rId7" Type="http://schemas.openxmlformats.org/officeDocument/2006/relationships/hyperlink" Target="mailto:r.trever@manorceacademy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t.feetenby@manorceacademy.org" TargetMode="External"/><Relationship Id="rId5" Type="http://schemas.openxmlformats.org/officeDocument/2006/relationships/hyperlink" Target="mailto:l.hill@manorceacademy.org" TargetMode="External"/><Relationship Id="rId10" Type="http://schemas.openxmlformats.org/officeDocument/2006/relationships/hyperlink" Target="mailto:h.landon@manorceacademy.org" TargetMode="External"/><Relationship Id="rId4" Type="http://schemas.openxmlformats.org/officeDocument/2006/relationships/hyperlink" Target="mailto:g.hetmanski@manorceacademy.org" TargetMode="External"/><Relationship Id="rId9" Type="http://schemas.openxmlformats.org/officeDocument/2006/relationships/hyperlink" Target="mailto:p.tasker@manorceacademy.or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anorceacademy.org/wp-content/uploads/2019/06/Manor-CE-Academy-term-dates-and-training-days-2019-20-1.pdf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norceacademy.org/wp-content/uploads/2019/06/Manor-CE-Academy-term-dates-and-training-days-2019-20-1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anor ce academy">
            <a:extLst>
              <a:ext uri="{FF2B5EF4-FFF2-40B4-BE49-F238E27FC236}">
                <a16:creationId xmlns="" xmlns:a16="http://schemas.microsoft.com/office/drawing/2014/main" id="{8BE5C195-99E9-4E7D-97AD-BABA46A39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5" y="0"/>
            <a:ext cx="338137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730151B-FB4C-462B-8D14-50B9FF207C68}"/>
              </a:ext>
            </a:extLst>
          </p:cNvPr>
          <p:cNvSpPr txBox="1"/>
          <p:nvPr/>
        </p:nvSpPr>
        <p:spPr>
          <a:xfrm>
            <a:off x="2895600" y="6457950"/>
            <a:ext cx="6838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Serving others, Growing together and Living life to the full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A9976D78-ECED-4CEC-AB30-E1177EAC182D}"/>
              </a:ext>
            </a:extLst>
          </p:cNvPr>
          <p:cNvCxnSpPr>
            <a:cxnSpLocks/>
          </p:cNvCxnSpPr>
          <p:nvPr/>
        </p:nvCxnSpPr>
        <p:spPr>
          <a:xfrm>
            <a:off x="0" y="6415504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FE8B0B5-8F64-425E-B30A-FD9CDE18A8AC}"/>
              </a:ext>
            </a:extLst>
          </p:cNvPr>
          <p:cNvSpPr txBox="1"/>
          <p:nvPr/>
        </p:nvSpPr>
        <p:spPr>
          <a:xfrm>
            <a:off x="0" y="2274838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Year 11 Parents Information Evening</a:t>
            </a:r>
          </a:p>
          <a:p>
            <a:pPr algn="ctr"/>
            <a:endParaRPr lang="en-GB" sz="4800" dirty="0"/>
          </a:p>
          <a:p>
            <a:pPr algn="ctr"/>
            <a:r>
              <a:rPr lang="en-GB" sz="4800" dirty="0"/>
              <a:t>Tuesday 17</a:t>
            </a:r>
            <a:r>
              <a:rPr lang="en-GB" sz="4800" baseline="30000" dirty="0"/>
              <a:t>th</a:t>
            </a:r>
            <a:r>
              <a:rPr lang="en-GB" sz="4800" dirty="0"/>
              <a:t> November</a:t>
            </a:r>
          </a:p>
        </p:txBody>
      </p:sp>
    </p:spTree>
    <p:extLst>
      <p:ext uri="{BB962C8B-B14F-4D97-AF65-F5344CB8AC3E}">
        <p14:creationId xmlns:p14="http://schemas.microsoft.com/office/powerpoint/2010/main" val="2922623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730151B-FB4C-462B-8D14-50B9FF207C68}"/>
              </a:ext>
            </a:extLst>
          </p:cNvPr>
          <p:cNvSpPr txBox="1"/>
          <p:nvPr/>
        </p:nvSpPr>
        <p:spPr>
          <a:xfrm>
            <a:off x="2895600" y="6457950"/>
            <a:ext cx="6838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Serving others, Growing together and Living life to the full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A9976D78-ECED-4CEC-AB30-E1177EAC182D}"/>
              </a:ext>
            </a:extLst>
          </p:cNvPr>
          <p:cNvCxnSpPr>
            <a:cxnSpLocks/>
          </p:cNvCxnSpPr>
          <p:nvPr/>
        </p:nvCxnSpPr>
        <p:spPr>
          <a:xfrm>
            <a:off x="0" y="6415504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mage result for manor ce academy">
            <a:extLst>
              <a:ext uri="{FF2B5EF4-FFF2-40B4-BE49-F238E27FC236}">
                <a16:creationId xmlns="" xmlns:a16="http://schemas.microsoft.com/office/drawing/2014/main" id="{517C48FA-A992-4E11-9484-B7A49CE91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0" y="0"/>
            <a:ext cx="2019300" cy="80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E644BC2-304D-4422-9E5A-09DC866B8A82}"/>
              </a:ext>
            </a:extLst>
          </p:cNvPr>
          <p:cNvSpPr/>
          <p:nvPr/>
        </p:nvSpPr>
        <p:spPr>
          <a:xfrm>
            <a:off x="728662" y="926262"/>
            <a:ext cx="10086974" cy="537070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u="sng" dirty="0">
                <a:solidFill>
                  <a:srgbClr val="000000"/>
                </a:solidFill>
              </a:rPr>
              <a:t>Maximise attendance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solidFill>
                  <a:srgbClr val="000000"/>
                </a:solidFill>
              </a:rPr>
              <a:t>	• If in doubt over illness – come to school</a:t>
            </a:r>
            <a:endParaRPr lang="en-GB" sz="2400" dirty="0">
              <a:solidFill>
                <a:srgbClr val="000000"/>
              </a:solidFill>
              <a:cs typeface="Calibri"/>
            </a:endParaRPr>
          </a:p>
          <a:p>
            <a:pPr>
              <a:spcAft>
                <a:spcPts val="600"/>
              </a:spcAft>
            </a:pPr>
            <a:r>
              <a:rPr lang="en-GB" sz="2400" dirty="0">
                <a:solidFill>
                  <a:srgbClr val="000000"/>
                </a:solidFill>
              </a:rPr>
              <a:t>	• Be punctual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solidFill>
                  <a:srgbClr val="000000"/>
                </a:solidFill>
              </a:rPr>
              <a:t>	• Late arrival misses key lesson starters</a:t>
            </a:r>
          </a:p>
          <a:p>
            <a:pPr>
              <a:spcAft>
                <a:spcPts val="600"/>
              </a:spcAft>
            </a:pPr>
            <a:endParaRPr lang="en-GB" sz="2400" dirty="0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2400" b="1" u="sng" dirty="0">
                <a:solidFill>
                  <a:srgbClr val="000000"/>
                </a:solidFill>
              </a:rPr>
              <a:t>Make use of revision sessions, resources and staff expertise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solidFill>
                  <a:srgbClr val="000000"/>
                </a:solidFill>
              </a:rPr>
              <a:t>	• Revise at home – in school work will </a:t>
            </a:r>
            <a:r>
              <a:rPr lang="en-GB" sz="2400" b="1" u="sng" dirty="0">
                <a:solidFill>
                  <a:srgbClr val="000000"/>
                </a:solidFill>
              </a:rPr>
              <a:t>not</a:t>
            </a:r>
            <a:r>
              <a:rPr lang="en-GB" sz="2400" dirty="0">
                <a:solidFill>
                  <a:srgbClr val="000000"/>
                </a:solidFill>
              </a:rPr>
              <a:t> be enough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solidFill>
                  <a:srgbClr val="000000"/>
                </a:solidFill>
              </a:rPr>
              <a:t>	• Make use of </a:t>
            </a:r>
            <a:r>
              <a:rPr lang="en-GB" sz="2400" b="1" u="sng" dirty="0">
                <a:solidFill>
                  <a:srgbClr val="FF0000"/>
                </a:solidFill>
              </a:rPr>
              <a:t>practice</a:t>
            </a:r>
            <a:r>
              <a:rPr lang="en-GB" sz="2400" dirty="0">
                <a:solidFill>
                  <a:srgbClr val="000000"/>
                </a:solidFill>
              </a:rPr>
              <a:t> resources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solidFill>
                  <a:srgbClr val="000000"/>
                </a:solidFill>
              </a:rPr>
              <a:t>	• Make a reasonable programme and stick to it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solidFill>
                  <a:srgbClr val="000000"/>
                </a:solidFill>
              </a:rPr>
              <a:t>	• Be ACTIVE in revision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solidFill>
                  <a:srgbClr val="000000"/>
                </a:solidFill>
              </a:rPr>
              <a:t>	• Revising is not ‘time off’ but a crucial part of your exam preparation</a:t>
            </a:r>
            <a:endParaRPr lang="en-GB" sz="2400" dirty="0">
              <a:solidFill>
                <a:srgbClr val="000000"/>
              </a:solidFill>
              <a:cs typeface="Calibri"/>
            </a:endParaRPr>
          </a:p>
          <a:p>
            <a:pPr>
              <a:spcAft>
                <a:spcPts val="600"/>
              </a:spcAft>
            </a:pPr>
            <a:r>
              <a:rPr lang="en-GB" sz="2400" dirty="0">
                <a:solidFill>
                  <a:srgbClr val="000000"/>
                </a:solidFill>
              </a:rPr>
              <a:t>	• Take responsibility for own success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AFA9772-D4EA-4C95-94D3-8E90B3AF9CA9}"/>
              </a:ext>
            </a:extLst>
          </p:cNvPr>
          <p:cNvSpPr txBox="1"/>
          <p:nvPr/>
        </p:nvSpPr>
        <p:spPr>
          <a:xfrm>
            <a:off x="2447925" y="4345"/>
            <a:ext cx="6648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/>
              <a:t>Advice To be given to students…</a:t>
            </a:r>
          </a:p>
        </p:txBody>
      </p:sp>
    </p:spTree>
    <p:extLst>
      <p:ext uri="{BB962C8B-B14F-4D97-AF65-F5344CB8AC3E}">
        <p14:creationId xmlns:p14="http://schemas.microsoft.com/office/powerpoint/2010/main" val="126274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730151B-FB4C-462B-8D14-50B9FF207C68}"/>
              </a:ext>
            </a:extLst>
          </p:cNvPr>
          <p:cNvSpPr txBox="1"/>
          <p:nvPr/>
        </p:nvSpPr>
        <p:spPr>
          <a:xfrm>
            <a:off x="2895600" y="6457950"/>
            <a:ext cx="6838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Serving others, Growing together and Living life to the full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A9976D78-ECED-4CEC-AB30-E1177EAC182D}"/>
              </a:ext>
            </a:extLst>
          </p:cNvPr>
          <p:cNvCxnSpPr>
            <a:cxnSpLocks/>
          </p:cNvCxnSpPr>
          <p:nvPr/>
        </p:nvCxnSpPr>
        <p:spPr>
          <a:xfrm>
            <a:off x="0" y="6415504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mage result for manor ce academy">
            <a:extLst>
              <a:ext uri="{FF2B5EF4-FFF2-40B4-BE49-F238E27FC236}">
                <a16:creationId xmlns="" xmlns:a16="http://schemas.microsoft.com/office/drawing/2014/main" id="{7F8EBB87-C45E-47A5-AC1C-F773D2865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0" y="0"/>
            <a:ext cx="2019300" cy="80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7EBDE14-2953-459C-B607-741A18567687}"/>
              </a:ext>
            </a:extLst>
          </p:cNvPr>
          <p:cNvSpPr/>
          <p:nvPr/>
        </p:nvSpPr>
        <p:spPr>
          <a:xfrm>
            <a:off x="15672" y="-72836"/>
            <a:ext cx="12125325" cy="660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i="0" u="sng" strike="noStrike" baseline="0" dirty="0">
                <a:solidFill>
                  <a:srgbClr val="000000"/>
                </a:solidFill>
              </a:rPr>
              <a:t>Parents –What can you do?</a:t>
            </a:r>
          </a:p>
          <a:p>
            <a:endParaRPr lang="en-GB" sz="1400" dirty="0">
              <a:solidFill>
                <a:srgbClr val="000000"/>
              </a:solidFill>
            </a:endParaRPr>
          </a:p>
          <a:p>
            <a:r>
              <a:rPr lang="en-GB" sz="2400" b="1" dirty="0">
                <a:solidFill>
                  <a:srgbClr val="FF0000"/>
                </a:solidFill>
              </a:rPr>
              <a:t>Number 1 rule:	</a:t>
            </a:r>
            <a:r>
              <a:rPr lang="en-GB" sz="3200" b="1" u="sng" dirty="0">
                <a:solidFill>
                  <a:srgbClr val="FF0000"/>
                </a:solidFill>
              </a:rPr>
              <a:t>Be overwhelmingly positive</a:t>
            </a:r>
          </a:p>
          <a:p>
            <a:endParaRPr lang="en-GB" sz="24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2400" b="0" i="0" u="none" strike="noStrike" baseline="0" dirty="0">
                <a:solidFill>
                  <a:srgbClr val="000000"/>
                </a:solidFill>
              </a:rPr>
              <a:t>• 2 for 1 rule (2 periods of work for 1 period of time off)</a:t>
            </a:r>
          </a:p>
          <a:p>
            <a:pPr>
              <a:lnSpc>
                <a:spcPct val="120000"/>
              </a:lnSpc>
            </a:pPr>
            <a:r>
              <a:rPr lang="en-GB" sz="2400" dirty="0">
                <a:solidFill>
                  <a:srgbClr val="000000"/>
                </a:solidFill>
              </a:rPr>
              <a:t>• Help your child to get in the right frame of mind</a:t>
            </a:r>
          </a:p>
          <a:p>
            <a:pPr>
              <a:lnSpc>
                <a:spcPct val="120000"/>
              </a:lnSpc>
            </a:pPr>
            <a:r>
              <a:rPr lang="en-GB" sz="2400" b="0" i="0" u="none" strike="noStrike" baseline="0" dirty="0">
                <a:solidFill>
                  <a:srgbClr val="000000"/>
                </a:solidFill>
              </a:rPr>
              <a:t>• Be ready for stress – stay calm and help them deal with it</a:t>
            </a:r>
          </a:p>
          <a:p>
            <a:pPr>
              <a:lnSpc>
                <a:spcPct val="120000"/>
              </a:lnSpc>
            </a:pPr>
            <a:r>
              <a:rPr lang="en-GB" sz="2400" b="0" i="0" u="none" strike="noStrike" baseline="0" dirty="0">
                <a:solidFill>
                  <a:srgbClr val="000000"/>
                </a:solidFill>
              </a:rPr>
              <a:t>• Don’t join the anxiety (even if you feel it!)</a:t>
            </a:r>
          </a:p>
          <a:p>
            <a:pPr>
              <a:lnSpc>
                <a:spcPct val="120000"/>
              </a:lnSpc>
            </a:pPr>
            <a:r>
              <a:rPr lang="en-GB" sz="2400" dirty="0">
                <a:solidFill>
                  <a:srgbClr val="000000"/>
                </a:solidFill>
              </a:rPr>
              <a:t>• Help your child plan revision – get them started early</a:t>
            </a:r>
          </a:p>
          <a:p>
            <a:pPr>
              <a:lnSpc>
                <a:spcPct val="120000"/>
              </a:lnSpc>
            </a:pPr>
            <a:r>
              <a:rPr lang="en-GB" sz="2400" b="0" i="0" u="none" strike="noStrike" baseline="0" dirty="0">
                <a:solidFill>
                  <a:srgbClr val="000000"/>
                </a:solidFill>
              </a:rPr>
              <a:t>• Agree a reasonable programme and help them stick to it</a:t>
            </a:r>
          </a:p>
          <a:p>
            <a:pPr>
              <a:lnSpc>
                <a:spcPct val="120000"/>
              </a:lnSpc>
            </a:pPr>
            <a:r>
              <a:rPr lang="en-GB" sz="2400" dirty="0">
                <a:solidFill>
                  <a:srgbClr val="000000"/>
                </a:solidFill>
              </a:rPr>
              <a:t>• Provide a quiet calm environment to revise</a:t>
            </a:r>
          </a:p>
          <a:p>
            <a:pPr>
              <a:lnSpc>
                <a:spcPct val="120000"/>
              </a:lnSpc>
            </a:pPr>
            <a:r>
              <a:rPr lang="en-GB" sz="2400" dirty="0">
                <a:solidFill>
                  <a:srgbClr val="000000"/>
                </a:solidFill>
              </a:rPr>
              <a:t>• Provide plenty of food and drink, treats and rewards</a:t>
            </a:r>
          </a:p>
          <a:p>
            <a:pPr>
              <a:lnSpc>
                <a:spcPct val="120000"/>
              </a:lnSpc>
            </a:pPr>
            <a:r>
              <a:rPr lang="en-GB" sz="2400" dirty="0">
                <a:solidFill>
                  <a:srgbClr val="000000"/>
                </a:solidFill>
              </a:rPr>
              <a:t>• Provide resources–revision guides / stationery / exam pack. School will provide guidance here</a:t>
            </a:r>
          </a:p>
          <a:p>
            <a:endParaRPr lang="en-GB" sz="2400" dirty="0">
              <a:solidFill>
                <a:srgbClr val="000000"/>
              </a:solidFill>
            </a:endParaRPr>
          </a:p>
          <a:p>
            <a:r>
              <a:rPr lang="en-GB" sz="2400" b="0" i="0" u="none" strike="noStrike" baseline="0" dirty="0">
                <a:solidFill>
                  <a:srgbClr val="000000"/>
                </a:solidFill>
              </a:rPr>
              <a:t>If you need support or advice –contact us!!!</a:t>
            </a:r>
            <a:endParaRPr lang="en-GB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4B1F0E8-B8B3-4214-B878-2A2D2BE99B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1132" y="1042028"/>
            <a:ext cx="2263837" cy="1684074"/>
          </a:xfrm>
          <a:prstGeom prst="rect">
            <a:avLst/>
          </a:prstGeom>
        </p:spPr>
      </p:pic>
      <p:pic>
        <p:nvPicPr>
          <p:cNvPr id="2" name="Picture 7" descr="A group of people standing next to a person&#10;&#10;Description generated with very high confidence">
            <a:extLst>
              <a:ext uri="{FF2B5EF4-FFF2-40B4-BE49-F238E27FC236}">
                <a16:creationId xmlns="" xmlns:a16="http://schemas.microsoft.com/office/drawing/2014/main" id="{156E7C10-1D0D-43CB-883C-59040429F2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8044" y="3234359"/>
            <a:ext cx="2263913" cy="167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84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730151B-FB4C-462B-8D14-50B9FF207C68}"/>
              </a:ext>
            </a:extLst>
          </p:cNvPr>
          <p:cNvSpPr txBox="1"/>
          <p:nvPr/>
        </p:nvSpPr>
        <p:spPr>
          <a:xfrm>
            <a:off x="2895600" y="6457950"/>
            <a:ext cx="6838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Serving others, Growing together and Living life to the full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A9976D78-ECED-4CEC-AB30-E1177EAC182D}"/>
              </a:ext>
            </a:extLst>
          </p:cNvPr>
          <p:cNvCxnSpPr>
            <a:cxnSpLocks/>
          </p:cNvCxnSpPr>
          <p:nvPr/>
        </p:nvCxnSpPr>
        <p:spPr>
          <a:xfrm>
            <a:off x="0" y="6415504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2609A4B-C8F8-45FD-9618-C9D07EC85B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823"/>
          <a:stretch/>
        </p:blipFill>
        <p:spPr>
          <a:xfrm>
            <a:off x="127750" y="1051594"/>
            <a:ext cx="11295412" cy="51421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9B3C1F3-C81B-435B-8F10-881A460F0955}"/>
              </a:ext>
            </a:extLst>
          </p:cNvPr>
          <p:cNvSpPr txBox="1"/>
          <p:nvPr/>
        </p:nvSpPr>
        <p:spPr>
          <a:xfrm>
            <a:off x="8945517" y="4912771"/>
            <a:ext cx="1894331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15 hours per week</a:t>
            </a:r>
          </a:p>
          <a:p>
            <a:pPr algn="ctr"/>
            <a:r>
              <a:rPr lang="en-GB" sz="2000" dirty="0"/>
              <a:t>15 weeks</a:t>
            </a:r>
          </a:p>
          <a:p>
            <a:pPr algn="ctr"/>
            <a:r>
              <a:rPr lang="en-GB" sz="2000" dirty="0"/>
              <a:t>225 hours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FB33BD65-FC42-44C8-8152-FC7351E6D08C}"/>
              </a:ext>
            </a:extLst>
          </p:cNvPr>
          <p:cNvSpPr txBox="1"/>
          <p:nvPr/>
        </p:nvSpPr>
        <p:spPr>
          <a:xfrm>
            <a:off x="2426542" y="119329"/>
            <a:ext cx="6697827" cy="646331"/>
          </a:xfrm>
          <a:prstGeom prst="rect">
            <a:avLst/>
          </a:prstGeom>
          <a:solidFill>
            <a:srgbClr val="CCFFCC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Example of a Revision Timetable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1AEE1B3-8549-43B7-83FB-865274B013D1}"/>
              </a:ext>
            </a:extLst>
          </p:cNvPr>
          <p:cNvSpPr/>
          <p:nvPr/>
        </p:nvSpPr>
        <p:spPr>
          <a:xfrm>
            <a:off x="2257425" y="4371975"/>
            <a:ext cx="1447800" cy="390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3334A89-16E6-463D-AE83-1AD83E2D7E23}"/>
              </a:ext>
            </a:extLst>
          </p:cNvPr>
          <p:cNvSpPr/>
          <p:nvPr/>
        </p:nvSpPr>
        <p:spPr>
          <a:xfrm>
            <a:off x="3781425" y="4381500"/>
            <a:ext cx="1447800" cy="390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A95FDA0A-BCDE-4DD9-9F90-94E66B64D539}"/>
              </a:ext>
            </a:extLst>
          </p:cNvPr>
          <p:cNvSpPr/>
          <p:nvPr/>
        </p:nvSpPr>
        <p:spPr>
          <a:xfrm>
            <a:off x="5305425" y="4381500"/>
            <a:ext cx="1447800" cy="390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7DF8FF1F-2B6B-4AFF-8943-5E0E9F14778D}"/>
              </a:ext>
            </a:extLst>
          </p:cNvPr>
          <p:cNvSpPr/>
          <p:nvPr/>
        </p:nvSpPr>
        <p:spPr>
          <a:xfrm>
            <a:off x="6829425" y="4354257"/>
            <a:ext cx="1447800" cy="390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1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730151B-FB4C-462B-8D14-50B9FF207C68}"/>
              </a:ext>
            </a:extLst>
          </p:cNvPr>
          <p:cNvSpPr txBox="1"/>
          <p:nvPr/>
        </p:nvSpPr>
        <p:spPr>
          <a:xfrm>
            <a:off x="2895600" y="6457950"/>
            <a:ext cx="6838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Serving others, Growing together and Living life to the full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A9976D78-ECED-4CEC-AB30-E1177EAC182D}"/>
              </a:ext>
            </a:extLst>
          </p:cNvPr>
          <p:cNvCxnSpPr>
            <a:cxnSpLocks/>
          </p:cNvCxnSpPr>
          <p:nvPr/>
        </p:nvCxnSpPr>
        <p:spPr>
          <a:xfrm>
            <a:off x="0" y="6415504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38662FFC-A3C7-4DC1-BB21-4E6D3884D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409984"/>
              </p:ext>
            </p:extLst>
          </p:nvPr>
        </p:nvGraphicFramePr>
        <p:xfrm>
          <a:off x="528727" y="2267825"/>
          <a:ext cx="10809062" cy="3707987"/>
        </p:xfrm>
        <a:graphic>
          <a:graphicData uri="http://schemas.openxmlformats.org/drawingml/2006/table">
            <a:tbl>
              <a:tblPr firstRow="1" firstCol="1" bandRow="1"/>
              <a:tblGrid>
                <a:gridCol w="1002926">
                  <a:extLst>
                    <a:ext uri="{9D8B030D-6E8A-4147-A177-3AD203B41FA5}">
                      <a16:colId xmlns="" xmlns:a16="http://schemas.microsoft.com/office/drawing/2014/main" val="88823518"/>
                    </a:ext>
                  </a:extLst>
                </a:gridCol>
                <a:gridCol w="1201026">
                  <a:extLst>
                    <a:ext uri="{9D8B030D-6E8A-4147-A177-3AD203B41FA5}">
                      <a16:colId xmlns="" xmlns:a16="http://schemas.microsoft.com/office/drawing/2014/main" val="1628193530"/>
                    </a:ext>
                  </a:extLst>
                </a:gridCol>
                <a:gridCol w="2150686">
                  <a:extLst>
                    <a:ext uri="{9D8B030D-6E8A-4147-A177-3AD203B41FA5}">
                      <a16:colId xmlns="" xmlns:a16="http://schemas.microsoft.com/office/drawing/2014/main" val="1758938908"/>
                    </a:ext>
                  </a:extLst>
                </a:gridCol>
                <a:gridCol w="2151869">
                  <a:extLst>
                    <a:ext uri="{9D8B030D-6E8A-4147-A177-3AD203B41FA5}">
                      <a16:colId xmlns="" xmlns:a16="http://schemas.microsoft.com/office/drawing/2014/main" val="3082677409"/>
                    </a:ext>
                  </a:extLst>
                </a:gridCol>
                <a:gridCol w="2150686">
                  <a:extLst>
                    <a:ext uri="{9D8B030D-6E8A-4147-A177-3AD203B41FA5}">
                      <a16:colId xmlns="" xmlns:a16="http://schemas.microsoft.com/office/drawing/2014/main" val="1293755499"/>
                    </a:ext>
                  </a:extLst>
                </a:gridCol>
                <a:gridCol w="2151869">
                  <a:extLst>
                    <a:ext uri="{9D8B030D-6E8A-4147-A177-3AD203B41FA5}">
                      <a16:colId xmlns="" xmlns:a16="http://schemas.microsoft.com/office/drawing/2014/main" val="3337585645"/>
                    </a:ext>
                  </a:extLst>
                </a:gridCol>
              </a:tblGrid>
              <a:tr h="577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Colour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72610068"/>
                  </a:ext>
                </a:extLst>
              </a:tr>
              <a:tr h="660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(Hall</a:t>
                      </a:r>
                      <a:r>
                        <a:rPr lang="en-GB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Wellbeing or Careers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(S9</a:t>
                      </a:r>
                      <a:r>
                        <a:rPr lang="en-GB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 S10)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Y11 Tutors &amp; Refreshments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(Balcony)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04923816"/>
                  </a:ext>
                </a:extLst>
              </a:tr>
              <a:tr h="660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Y11 Tutors &amp; Refreshments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(Balcony)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(Hall</a:t>
                      </a:r>
                      <a:r>
                        <a:rPr lang="en-GB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Wellbeing or Careers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(S9 or S10)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68715599"/>
                  </a:ext>
                </a:extLst>
              </a:tr>
              <a:tr h="660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Wellbeing or Careers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(S9 or S10)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Y11 Tutors &amp; Refreshments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(Balcony)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(Hall</a:t>
                      </a:r>
                      <a:r>
                        <a:rPr lang="en-GB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73877409"/>
                  </a:ext>
                </a:extLst>
              </a:tr>
              <a:tr h="660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(Hall)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Wellbeing or Careers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(S9 or S10)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Y11 Tutors &amp; Refreshments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(Balcony)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7466856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DE9A0858-6410-4975-B6F5-A5F613C14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31450"/>
              </p:ext>
            </p:extLst>
          </p:nvPr>
        </p:nvGraphicFramePr>
        <p:xfrm>
          <a:off x="7620966" y="166817"/>
          <a:ext cx="3697322" cy="1723572"/>
        </p:xfrm>
        <a:graphic>
          <a:graphicData uri="http://schemas.openxmlformats.org/drawingml/2006/table">
            <a:tbl>
              <a:tblPr firstRow="1" firstCol="1" bandRow="1"/>
              <a:tblGrid>
                <a:gridCol w="3697322">
                  <a:extLst>
                    <a:ext uri="{9D8B030D-6E8A-4147-A177-3AD203B41FA5}">
                      <a16:colId xmlns="" xmlns:a16="http://schemas.microsoft.com/office/drawing/2014/main" val="3412260229"/>
                    </a:ext>
                  </a:extLst>
                </a:gridCol>
              </a:tblGrid>
              <a:tr h="4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6:20-6:40      Rotation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66473453"/>
                  </a:ext>
                </a:extLst>
              </a:tr>
              <a:tr h="4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6:40-7:00      Rotation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60732078"/>
                  </a:ext>
                </a:extLst>
              </a:tr>
              <a:tr h="4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7:00-7:20      Rotation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60517815"/>
                  </a:ext>
                </a:extLst>
              </a:tr>
              <a:tr h="4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7:20-7:40      Rotation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4421830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0BD970C-5621-454D-BF3D-80EA8906A10E}"/>
              </a:ext>
            </a:extLst>
          </p:cNvPr>
          <p:cNvSpPr txBox="1"/>
          <p:nvPr/>
        </p:nvSpPr>
        <p:spPr>
          <a:xfrm>
            <a:off x="173824" y="153221"/>
            <a:ext cx="5443551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Tonight’s sessions</a:t>
            </a:r>
          </a:p>
        </p:txBody>
      </p:sp>
    </p:spTree>
    <p:extLst>
      <p:ext uri="{BB962C8B-B14F-4D97-AF65-F5344CB8AC3E}">
        <p14:creationId xmlns:p14="http://schemas.microsoft.com/office/powerpoint/2010/main" val="78213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730151B-FB4C-462B-8D14-50B9FF207C68}"/>
              </a:ext>
            </a:extLst>
          </p:cNvPr>
          <p:cNvSpPr txBox="1"/>
          <p:nvPr/>
        </p:nvSpPr>
        <p:spPr>
          <a:xfrm>
            <a:off x="2895600" y="6457950"/>
            <a:ext cx="6838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Serving others, Growing together and Living life to the full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A9976D78-ECED-4CEC-AB30-E1177EAC182D}"/>
              </a:ext>
            </a:extLst>
          </p:cNvPr>
          <p:cNvCxnSpPr>
            <a:cxnSpLocks/>
          </p:cNvCxnSpPr>
          <p:nvPr/>
        </p:nvCxnSpPr>
        <p:spPr>
          <a:xfrm>
            <a:off x="0" y="6415504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mage result for manor ce academy">
            <a:extLst>
              <a:ext uri="{FF2B5EF4-FFF2-40B4-BE49-F238E27FC236}">
                <a16:creationId xmlns:a16="http://schemas.microsoft.com/office/drawing/2014/main" xmlns="" id="{10CDB134-AC21-47FF-A68F-12524E7D4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0" y="0"/>
            <a:ext cx="2019300" cy="80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082" y="453360"/>
            <a:ext cx="7062951" cy="555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12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730151B-FB4C-462B-8D14-50B9FF207C68}"/>
              </a:ext>
            </a:extLst>
          </p:cNvPr>
          <p:cNvSpPr txBox="1"/>
          <p:nvPr/>
        </p:nvSpPr>
        <p:spPr>
          <a:xfrm>
            <a:off x="2895600" y="6457950"/>
            <a:ext cx="6838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Serving others, Growing together and Living life to the full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A9976D78-ECED-4CEC-AB30-E1177EAC182D}"/>
              </a:ext>
            </a:extLst>
          </p:cNvPr>
          <p:cNvCxnSpPr>
            <a:cxnSpLocks/>
          </p:cNvCxnSpPr>
          <p:nvPr/>
        </p:nvCxnSpPr>
        <p:spPr>
          <a:xfrm>
            <a:off x="0" y="6415504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mage result for manor ce academy">
            <a:extLst>
              <a:ext uri="{FF2B5EF4-FFF2-40B4-BE49-F238E27FC236}">
                <a16:creationId xmlns:a16="http://schemas.microsoft.com/office/drawing/2014/main" xmlns="" id="{6DAD75E2-64E5-4764-8E94-FE32FBE4C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0" y="0"/>
            <a:ext cx="2019300" cy="80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6864" y="392221"/>
            <a:ext cx="101489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i="1" dirty="0" smtClean="0"/>
              <a:t>So far……...............first day &amp; week back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9903" y="1555531"/>
            <a:ext cx="110779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Students took part in a carousel of activities that included: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Emergency First Aid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Careers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GB" sz="3600" dirty="0" smtClean="0"/>
              <a:t>Well-being</a:t>
            </a:r>
          </a:p>
          <a:p>
            <a:endParaRPr lang="en-GB" sz="3600" dirty="0" smtClean="0"/>
          </a:p>
          <a:p>
            <a:r>
              <a:rPr lang="en-GB" sz="3600" dirty="0" smtClean="0"/>
              <a:t>Wanted them to start to think about the next step, treat them like young adults and do things differently to the normal school day.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579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730151B-FB4C-462B-8D14-50B9FF207C68}"/>
              </a:ext>
            </a:extLst>
          </p:cNvPr>
          <p:cNvSpPr txBox="1"/>
          <p:nvPr/>
        </p:nvSpPr>
        <p:spPr>
          <a:xfrm>
            <a:off x="2895600" y="6457950"/>
            <a:ext cx="6838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Serving others, Growing together and Living life to the full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A9976D78-ECED-4CEC-AB30-E1177EAC182D}"/>
              </a:ext>
            </a:extLst>
          </p:cNvPr>
          <p:cNvCxnSpPr>
            <a:cxnSpLocks/>
          </p:cNvCxnSpPr>
          <p:nvPr/>
        </p:nvCxnSpPr>
        <p:spPr>
          <a:xfrm>
            <a:off x="0" y="6415504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age result for manor ce academy">
            <a:extLst>
              <a:ext uri="{FF2B5EF4-FFF2-40B4-BE49-F238E27FC236}">
                <a16:creationId xmlns:a16="http://schemas.microsoft.com/office/drawing/2014/main" xmlns="" id="{9379CAAC-F829-4D73-8051-38D31F943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0" y="0"/>
            <a:ext cx="2019300" cy="80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40317" y="218614"/>
            <a:ext cx="33473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i="1" u="sng" dirty="0" smtClean="0"/>
              <a:t>Study skills</a:t>
            </a:r>
            <a:endParaRPr lang="en-GB" sz="54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85005" y="1163495"/>
            <a:ext cx="11621989" cy="5228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800" dirty="0"/>
              <a:t>A form time each week is dedicated to study skills - a specific revision skill/method (mind mapping this week</a:t>
            </a:r>
            <a:r>
              <a:rPr lang="en-GB" sz="2800" dirty="0" smtClean="0"/>
              <a:t>).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800" dirty="0" smtClean="0"/>
              <a:t>Not all students revise in the same way and many do not know where to start.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800" dirty="0" smtClean="0"/>
              <a:t>Practical/work examples to allow the students to work out what works best for them.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800" dirty="0" smtClean="0"/>
              <a:t>Each student will build up a bank of resources that they can use/choose from to help with their revision.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en-GB" sz="2800" dirty="0" smtClean="0"/>
              <a:t>Where possible we encourage you to help/be part of their revision where possible – they like it!!</a:t>
            </a:r>
          </a:p>
        </p:txBody>
      </p:sp>
    </p:spTree>
    <p:extLst>
      <p:ext uri="{BB962C8B-B14F-4D97-AF65-F5344CB8AC3E}">
        <p14:creationId xmlns:p14="http://schemas.microsoft.com/office/powerpoint/2010/main" val="289891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730151B-FB4C-462B-8D14-50B9FF207C68}"/>
              </a:ext>
            </a:extLst>
          </p:cNvPr>
          <p:cNvSpPr txBox="1"/>
          <p:nvPr/>
        </p:nvSpPr>
        <p:spPr>
          <a:xfrm>
            <a:off x="2895600" y="6457950"/>
            <a:ext cx="6838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Serving others, Growing together and Living life to the full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A9976D78-ECED-4CEC-AB30-E1177EAC182D}"/>
              </a:ext>
            </a:extLst>
          </p:cNvPr>
          <p:cNvCxnSpPr>
            <a:cxnSpLocks/>
          </p:cNvCxnSpPr>
          <p:nvPr/>
        </p:nvCxnSpPr>
        <p:spPr>
          <a:xfrm>
            <a:off x="0" y="6415504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age result for manor ce academy">
            <a:extLst>
              <a:ext uri="{FF2B5EF4-FFF2-40B4-BE49-F238E27FC236}">
                <a16:creationId xmlns:a16="http://schemas.microsoft.com/office/drawing/2014/main" xmlns="" id="{9379CAAC-F829-4D73-8051-38D31F943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0" y="0"/>
            <a:ext cx="2019300" cy="80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3270" y="220718"/>
            <a:ext cx="96713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i="1" dirty="0"/>
              <a:t>T</a:t>
            </a:r>
            <a:r>
              <a:rPr lang="en-GB" sz="5400" i="1" dirty="0" smtClean="0"/>
              <a:t>utor groups/Contact information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375333"/>
              </p:ext>
            </p:extLst>
          </p:nvPr>
        </p:nvGraphicFramePr>
        <p:xfrm>
          <a:off x="1550122" y="1229709"/>
          <a:ext cx="8686954" cy="5082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8890"/>
                <a:gridCol w="1678890"/>
                <a:gridCol w="1787188"/>
                <a:gridCol w="3541986"/>
              </a:tblGrid>
              <a:tr h="543252">
                <a:tc>
                  <a:txBody>
                    <a:bodyPr/>
                    <a:lstStyle/>
                    <a:p>
                      <a:r>
                        <a:rPr lang="en-GB" dirty="0" smtClean="0"/>
                        <a:t>House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Tutor</a:t>
                      </a:r>
                      <a:r>
                        <a:rPr lang="en-GB" baseline="0" dirty="0" smtClean="0"/>
                        <a:t> Group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Tutor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Email address</a:t>
                      </a:r>
                      <a:endParaRPr lang="en-GB" dirty="0"/>
                    </a:p>
                  </a:txBody>
                  <a:tcPr/>
                </a:tc>
              </a:tr>
              <a:tr h="543252">
                <a:tc rowSpan="2"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ABBEY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11JF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Dr</a:t>
                      </a:r>
                      <a:r>
                        <a:rPr lang="en-GB" baseline="0" dirty="0" smtClean="0"/>
                        <a:t> J Fleming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hlinkClick r:id="rId3"/>
                        </a:rPr>
                        <a:t>d.fleming@manorceacademy.org</a:t>
                      </a:r>
                      <a:endParaRPr lang="en-GB" dirty="0" smtClean="0"/>
                    </a:p>
                  </a:txBody>
                  <a:tcPr/>
                </a:tc>
              </a:tr>
              <a:tr h="54325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11GCH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Ms G Hetmanski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hlinkClick r:id="rId4"/>
                        </a:rPr>
                        <a:t>g.hetmanski@manorceacademy.org</a:t>
                      </a:r>
                      <a:endParaRPr lang="en-GB" dirty="0" smtClean="0"/>
                    </a:p>
                  </a:txBody>
                  <a:tcPr/>
                </a:tc>
              </a:tr>
              <a:tr h="621103">
                <a:tc rowSpan="2"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KINGS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11LAH</a:t>
                      </a:r>
                    </a:p>
                    <a:p>
                      <a:pPr algn="ctr"/>
                      <a:r>
                        <a:rPr lang="en-GB" dirty="0" smtClean="0"/>
                        <a:t>(was SJS)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Mrs L Hill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hlinkClick r:id="rId5"/>
                        </a:rPr>
                        <a:t>l.hill@manorceacademy.org</a:t>
                      </a:r>
                      <a:endParaRPr lang="en-GB" dirty="0" smtClean="0"/>
                    </a:p>
                  </a:txBody>
                  <a:tcPr/>
                </a:tc>
              </a:tr>
              <a:tr h="62110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11TF</a:t>
                      </a:r>
                    </a:p>
                    <a:p>
                      <a:pPr algn="ctr"/>
                      <a:r>
                        <a:rPr lang="en-GB" dirty="0" smtClean="0"/>
                        <a:t>(was BR)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Mrs T Feetenby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hlinkClick r:id="rId6"/>
                        </a:rPr>
                        <a:t>t.feetenby@manorceacademy.org</a:t>
                      </a:r>
                      <a:endParaRPr lang="en-GB" dirty="0" smtClean="0"/>
                    </a:p>
                  </a:txBody>
                  <a:tcPr/>
                </a:tc>
              </a:tr>
              <a:tr h="543252">
                <a:tc rowSpan="2"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>
                          <a:solidFill>
                            <a:srgbClr val="00B0F0"/>
                          </a:solidFill>
                        </a:rPr>
                        <a:t>STUART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Ms</a:t>
                      </a:r>
                      <a:r>
                        <a:rPr lang="en-GB" baseline="0" dirty="0" smtClean="0"/>
                        <a:t> R Trever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hlinkClick r:id="rId7"/>
                        </a:rPr>
                        <a:t>r.trever@manorceacademy.org</a:t>
                      </a:r>
                      <a:endParaRPr lang="en-GB" dirty="0" smtClean="0"/>
                    </a:p>
                  </a:txBody>
                  <a:tcPr/>
                </a:tc>
              </a:tr>
              <a:tr h="54325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11VB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Ms V Burge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hlinkClick r:id="rId8"/>
                        </a:rPr>
                        <a:t>v.burge@manorceacademy.org</a:t>
                      </a:r>
                      <a:endParaRPr lang="en-GB" dirty="0" smtClean="0"/>
                    </a:p>
                  </a:txBody>
                  <a:tcPr/>
                </a:tc>
              </a:tr>
              <a:tr h="543252">
                <a:tc rowSpan="2"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>
                          <a:solidFill>
                            <a:srgbClr val="7030A0"/>
                          </a:solidFill>
                        </a:rPr>
                        <a:t>WENTWORTH</a:t>
                      </a:r>
                      <a:endParaRPr lang="en-GB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11PT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Mr P Tasker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hlinkClick r:id="rId9"/>
                        </a:rPr>
                        <a:t>p.tasker@manorceacademy.org</a:t>
                      </a:r>
                      <a:endParaRPr lang="en-GB" dirty="0" smtClean="0"/>
                    </a:p>
                  </a:txBody>
                  <a:tcPr/>
                </a:tc>
              </a:tr>
              <a:tr h="54325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11HL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Mrs H Landon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hlinkClick r:id="rId10"/>
                        </a:rPr>
                        <a:t>h.landon@manorceacademy.org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6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730151B-FB4C-462B-8D14-50B9FF207C68}"/>
              </a:ext>
            </a:extLst>
          </p:cNvPr>
          <p:cNvSpPr txBox="1"/>
          <p:nvPr/>
        </p:nvSpPr>
        <p:spPr>
          <a:xfrm>
            <a:off x="2895600" y="6457950"/>
            <a:ext cx="6838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Serving others, Growing together and Living life to the full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A9976D78-ECED-4CEC-AB30-E1177EAC182D}"/>
              </a:ext>
            </a:extLst>
          </p:cNvPr>
          <p:cNvCxnSpPr>
            <a:cxnSpLocks/>
          </p:cNvCxnSpPr>
          <p:nvPr/>
        </p:nvCxnSpPr>
        <p:spPr>
          <a:xfrm>
            <a:off x="0" y="6415504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D085C087-02E3-459C-B4FE-48729FAE7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628"/>
            <a:ext cx="9547039" cy="63004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C3E0E21-919E-447E-81CC-07672837A646}"/>
              </a:ext>
            </a:extLst>
          </p:cNvPr>
          <p:cNvSpPr txBox="1"/>
          <p:nvPr/>
        </p:nvSpPr>
        <p:spPr>
          <a:xfrm>
            <a:off x="9239250" y="2562225"/>
            <a:ext cx="2533650" cy="2062103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Into the last year of fully structured schooling…</a:t>
            </a:r>
          </a:p>
        </p:txBody>
      </p:sp>
      <p:pic>
        <p:nvPicPr>
          <p:cNvPr id="7" name="Picture 2" descr="Image result for manor ce academy">
            <a:extLst>
              <a:ext uri="{FF2B5EF4-FFF2-40B4-BE49-F238E27FC236}">
                <a16:creationId xmlns="" xmlns:a16="http://schemas.microsoft.com/office/drawing/2014/main" id="{2AA11CF0-6795-4F4A-BFCA-A724C2DC7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0" y="0"/>
            <a:ext cx="2019300" cy="80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605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730151B-FB4C-462B-8D14-50B9FF207C68}"/>
              </a:ext>
            </a:extLst>
          </p:cNvPr>
          <p:cNvSpPr txBox="1"/>
          <p:nvPr/>
        </p:nvSpPr>
        <p:spPr>
          <a:xfrm>
            <a:off x="2895600" y="6457950"/>
            <a:ext cx="6838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Serving others, Growing together and Living life to the full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A9976D78-ECED-4CEC-AB30-E1177EAC182D}"/>
              </a:ext>
            </a:extLst>
          </p:cNvPr>
          <p:cNvCxnSpPr>
            <a:cxnSpLocks/>
          </p:cNvCxnSpPr>
          <p:nvPr/>
        </p:nvCxnSpPr>
        <p:spPr>
          <a:xfrm>
            <a:off x="0" y="6415504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mage result for manor ce academy">
            <a:extLst>
              <a:ext uri="{FF2B5EF4-FFF2-40B4-BE49-F238E27FC236}">
                <a16:creationId xmlns="" xmlns:a16="http://schemas.microsoft.com/office/drawing/2014/main" id="{2AA11CF0-6795-4F4A-BFCA-A724C2DC7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0" y="0"/>
            <a:ext cx="2019300" cy="80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73EBEE8-5A07-4B69-AC08-4F7C5E2DCB63}"/>
              </a:ext>
            </a:extLst>
          </p:cNvPr>
          <p:cNvSpPr txBox="1"/>
          <p:nvPr/>
        </p:nvSpPr>
        <p:spPr>
          <a:xfrm>
            <a:off x="1589471" y="404461"/>
            <a:ext cx="86749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spc="-15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 Timeline for Year 11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9FEFDB73-9248-464F-AECA-2A4C08CC3EC7}"/>
              </a:ext>
            </a:extLst>
          </p:cNvPr>
          <p:cNvCxnSpPr/>
          <p:nvPr/>
        </p:nvCxnSpPr>
        <p:spPr>
          <a:xfrm>
            <a:off x="0" y="4245358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FCF9F05F-F685-448B-9B07-75898161416A}"/>
              </a:ext>
            </a:extLst>
          </p:cNvPr>
          <p:cNvSpPr/>
          <p:nvPr/>
        </p:nvSpPr>
        <p:spPr>
          <a:xfrm>
            <a:off x="1807193" y="3742438"/>
            <a:ext cx="1003300" cy="1005840"/>
          </a:xfrm>
          <a:prstGeom prst="ellipse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pc="-15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400" spc="-15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400" spc="-150" dirty="0">
                <a:latin typeface="Arial" panose="020B0604020202020204" pitchFamily="34" charset="0"/>
                <a:cs typeface="Arial" panose="020B0604020202020204" pitchFamily="34" charset="0"/>
              </a:rPr>
              <a:t> – 15</a:t>
            </a:r>
            <a:r>
              <a:rPr lang="en-US" sz="1400" spc="-15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400" spc="-150" dirty="0">
                <a:latin typeface="Arial" panose="020B0604020202020204" pitchFamily="34" charset="0"/>
                <a:cs typeface="Arial" panose="020B0604020202020204" pitchFamily="34" charset="0"/>
              </a:rPr>
              <a:t> Nov 2019</a:t>
            </a: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17C30153-3DD2-45F4-9845-E325E72AEE62}"/>
              </a:ext>
            </a:extLst>
          </p:cNvPr>
          <p:cNvSpPr/>
          <p:nvPr/>
        </p:nvSpPr>
        <p:spPr>
          <a:xfrm>
            <a:off x="4326576" y="3742438"/>
            <a:ext cx="1003300" cy="100584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pc="-15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pc="-15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pc="-150" dirty="0">
                <a:latin typeface="Arial" panose="020B0604020202020204" pitchFamily="34" charset="0"/>
                <a:cs typeface="Arial" panose="020B0604020202020204" pitchFamily="34" charset="0"/>
              </a:rPr>
              <a:t> Dec 2019</a:t>
            </a: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B16C9B89-E820-4B89-848F-4BD434910F6C}"/>
              </a:ext>
            </a:extLst>
          </p:cNvPr>
          <p:cNvSpPr/>
          <p:nvPr/>
        </p:nvSpPr>
        <p:spPr>
          <a:xfrm>
            <a:off x="6845959" y="3742438"/>
            <a:ext cx="1003300" cy="100584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pc="-15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spc="-15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400" spc="-150" dirty="0">
                <a:latin typeface="Arial" panose="020B0604020202020204" pitchFamily="34" charset="0"/>
                <a:cs typeface="Arial" panose="020B0604020202020204" pitchFamily="34" charset="0"/>
              </a:rPr>
              <a:t> – 11</a:t>
            </a:r>
            <a:r>
              <a:rPr lang="en-US" sz="1400" spc="-15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400" spc="-150" dirty="0">
                <a:latin typeface="Arial" panose="020B0604020202020204" pitchFamily="34" charset="0"/>
                <a:cs typeface="Arial" panose="020B0604020202020204" pitchFamily="34" charset="0"/>
              </a:rPr>
              <a:t> Feb 2020</a:t>
            </a: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BC8DC853-8E57-4129-B077-2C6249DA15D0}"/>
              </a:ext>
            </a:extLst>
          </p:cNvPr>
          <p:cNvSpPr/>
          <p:nvPr/>
        </p:nvSpPr>
        <p:spPr>
          <a:xfrm>
            <a:off x="9365343" y="3742438"/>
            <a:ext cx="1003300" cy="100584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pc="-15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1400" spc="-15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400" spc="-150" dirty="0">
                <a:latin typeface="Arial" panose="020B0604020202020204" pitchFamily="34" charset="0"/>
                <a:cs typeface="Arial" panose="020B0604020202020204" pitchFamily="34" charset="0"/>
              </a:rPr>
              <a:t> May – 18</a:t>
            </a:r>
            <a:r>
              <a:rPr lang="en-US" sz="1400" spc="-15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400" spc="-150" dirty="0">
                <a:latin typeface="Arial" panose="020B0604020202020204" pitchFamily="34" charset="0"/>
                <a:cs typeface="Arial" panose="020B0604020202020204" pitchFamily="34" charset="0"/>
              </a:rPr>
              <a:t> June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6C411D66-6E6F-4621-922F-DFC0BA6D574E}"/>
              </a:ext>
            </a:extLst>
          </p:cNvPr>
          <p:cNvSpPr/>
          <p:nvPr/>
        </p:nvSpPr>
        <p:spPr>
          <a:xfrm>
            <a:off x="1238333" y="5003165"/>
            <a:ext cx="22320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Exams in </a:t>
            </a:r>
            <a:r>
              <a:rPr lang="en-US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all subjects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E11B3DAB-193C-41D3-861B-16A7C44D67DC}"/>
              </a:ext>
            </a:extLst>
          </p:cNvPr>
          <p:cNvSpPr/>
          <p:nvPr/>
        </p:nvSpPr>
        <p:spPr>
          <a:xfrm>
            <a:off x="6267574" y="5089944"/>
            <a:ext cx="22763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Exams in Core </a:t>
            </a:r>
            <a:r>
              <a:rPr lang="en-US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&amp; </a:t>
            </a:r>
            <a:r>
              <a:rPr lang="en-US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Ebacc</a:t>
            </a:r>
            <a:r>
              <a:rPr lang="en-US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Subjects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DA7E4C17-760D-439A-BCEA-19AD657A0E03}"/>
              </a:ext>
            </a:extLst>
          </p:cNvPr>
          <p:cNvSpPr/>
          <p:nvPr/>
        </p:nvSpPr>
        <p:spPr>
          <a:xfrm>
            <a:off x="3884880" y="5046996"/>
            <a:ext cx="19333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Personalized updates from staff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EC71F3C9-D2DA-45EA-9711-4C0D030102D0}"/>
              </a:ext>
            </a:extLst>
          </p:cNvPr>
          <p:cNvSpPr/>
          <p:nvPr/>
        </p:nvSpPr>
        <p:spPr>
          <a:xfrm>
            <a:off x="8796482" y="4993640"/>
            <a:ext cx="23592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ALL GCSES. Personalized timetables provided 12</a:t>
            </a:r>
            <a:r>
              <a:rPr lang="en-US" kern="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June = Final Sci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FA0E298C-FE31-496C-8B31-C8564E9D1229}"/>
              </a:ext>
            </a:extLst>
          </p:cNvPr>
          <p:cNvSpPr/>
          <p:nvPr/>
        </p:nvSpPr>
        <p:spPr>
          <a:xfrm>
            <a:off x="1238333" y="2542969"/>
            <a:ext cx="21581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kern="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Mock Exam Period 1</a:t>
            </a:r>
            <a:endParaRPr lang="en-US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9317107C-2EEB-42DD-B009-036E28F79FB2}"/>
              </a:ext>
            </a:extLst>
          </p:cNvPr>
          <p:cNvSpPr/>
          <p:nvPr/>
        </p:nvSpPr>
        <p:spPr>
          <a:xfrm>
            <a:off x="3757716" y="2537238"/>
            <a:ext cx="21581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kern="0" dirty="0">
                <a:ln>
                  <a:solidFill>
                    <a:schemeClr val="accent6"/>
                  </a:solidFill>
                </a:ln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Parents Evening</a:t>
            </a:r>
            <a:endParaRPr lang="en-US" sz="2800" dirty="0">
              <a:ln>
                <a:solidFill>
                  <a:schemeClr val="accent6"/>
                </a:solidFill>
              </a:ln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EA90823-375F-4F65-BBEB-B09268CEF634}"/>
              </a:ext>
            </a:extLst>
          </p:cNvPr>
          <p:cNvSpPr/>
          <p:nvPr/>
        </p:nvSpPr>
        <p:spPr>
          <a:xfrm>
            <a:off x="6277099" y="2542969"/>
            <a:ext cx="21581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kern="0" dirty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Mock Exam Period 2</a:t>
            </a:r>
            <a:endParaRPr lang="en-US" sz="28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8FCF5A65-6BD4-4342-AC9C-719EFD345196}"/>
              </a:ext>
            </a:extLst>
          </p:cNvPr>
          <p:cNvSpPr/>
          <p:nvPr/>
        </p:nvSpPr>
        <p:spPr>
          <a:xfrm>
            <a:off x="8796482" y="2541762"/>
            <a:ext cx="21581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kern="0" dirty="0">
                <a:ln>
                  <a:solidFill>
                    <a:schemeClr val="accent5"/>
                  </a:solidFill>
                </a:ln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GCSE Exams</a:t>
            </a:r>
            <a:endParaRPr lang="en-US" sz="2800" dirty="0">
              <a:ln>
                <a:solidFill>
                  <a:schemeClr val="accent5"/>
                </a:solidFill>
              </a:ln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1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730151B-FB4C-462B-8D14-50B9FF207C68}"/>
              </a:ext>
            </a:extLst>
          </p:cNvPr>
          <p:cNvSpPr txBox="1"/>
          <p:nvPr/>
        </p:nvSpPr>
        <p:spPr>
          <a:xfrm>
            <a:off x="2895600" y="6457950"/>
            <a:ext cx="6838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Serving others, Growing together and Living life to the full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A9976D78-ECED-4CEC-AB30-E1177EAC182D}"/>
              </a:ext>
            </a:extLst>
          </p:cNvPr>
          <p:cNvCxnSpPr>
            <a:cxnSpLocks/>
          </p:cNvCxnSpPr>
          <p:nvPr/>
        </p:nvCxnSpPr>
        <p:spPr>
          <a:xfrm>
            <a:off x="0" y="6415504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5F5ACDD-BCBA-4055-8094-8E807A1D278D}"/>
              </a:ext>
            </a:extLst>
          </p:cNvPr>
          <p:cNvSpPr txBox="1"/>
          <p:nvPr/>
        </p:nvSpPr>
        <p:spPr>
          <a:xfrm>
            <a:off x="3176587" y="173664"/>
            <a:ext cx="4724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u="sng" dirty="0"/>
              <a:t>Key Dates – 2019/20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C206F34-8463-4412-923D-AC84EBBD25AC}"/>
              </a:ext>
            </a:extLst>
          </p:cNvPr>
          <p:cNvSpPr txBox="1"/>
          <p:nvPr/>
        </p:nvSpPr>
        <p:spPr>
          <a:xfrm>
            <a:off x="2147887" y="1256715"/>
            <a:ext cx="6781800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/>
              <a:t>17</a:t>
            </a:r>
            <a:r>
              <a:rPr lang="en-GB" sz="2000" baseline="30000" dirty="0"/>
              <a:t>th</a:t>
            </a:r>
            <a:r>
              <a:rPr lang="en-GB" sz="2000" dirty="0"/>
              <a:t> September		- Y11 Parents Information Evening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23</a:t>
            </a:r>
            <a:r>
              <a:rPr lang="en-GB" sz="2000" baseline="30000" dirty="0"/>
              <a:t>rd</a:t>
            </a:r>
            <a:r>
              <a:rPr lang="en-GB" sz="2000" dirty="0"/>
              <a:t> October		- Career Morning – Periods 1 &amp; 2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5</a:t>
            </a:r>
            <a:r>
              <a:rPr lang="en-GB" sz="2000" baseline="30000" dirty="0"/>
              <a:t>th</a:t>
            </a:r>
            <a:r>
              <a:rPr lang="en-GB" sz="2000" dirty="0"/>
              <a:t> – 15</a:t>
            </a:r>
            <a:r>
              <a:rPr lang="en-GB" sz="2000" baseline="30000" dirty="0"/>
              <a:t>th</a:t>
            </a:r>
            <a:r>
              <a:rPr lang="en-GB" sz="2000" dirty="0"/>
              <a:t> November	- Mock Exam Period 1 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2</a:t>
            </a:r>
            <a:r>
              <a:rPr lang="en-GB" sz="2000" baseline="30000" dirty="0"/>
              <a:t>nd</a:t>
            </a:r>
            <a:r>
              <a:rPr lang="en-GB" sz="2000" dirty="0"/>
              <a:t> December		- Report 1 Issued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11</a:t>
            </a:r>
            <a:r>
              <a:rPr lang="en-GB" sz="2000" baseline="30000" dirty="0"/>
              <a:t>th</a:t>
            </a:r>
            <a:r>
              <a:rPr lang="en-GB" sz="2000" dirty="0"/>
              <a:t> December		- Y11 Parents Evening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3</a:t>
            </a:r>
            <a:r>
              <a:rPr lang="en-GB" sz="2000" baseline="30000" dirty="0"/>
              <a:t>rd</a:t>
            </a:r>
            <a:r>
              <a:rPr lang="en-GB" sz="2000" dirty="0"/>
              <a:t> – 11</a:t>
            </a:r>
            <a:r>
              <a:rPr lang="en-GB" sz="2000" baseline="30000" dirty="0"/>
              <a:t>th</a:t>
            </a:r>
            <a:r>
              <a:rPr lang="en-GB" sz="2000" dirty="0"/>
              <a:t> February	- Mock Exam Period 2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2</a:t>
            </a:r>
            <a:r>
              <a:rPr lang="en-GB" sz="2000" baseline="30000" dirty="0"/>
              <a:t>nd</a:t>
            </a:r>
            <a:r>
              <a:rPr lang="en-GB" sz="2000" dirty="0"/>
              <a:t> March 		- Report 2 Issued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11</a:t>
            </a:r>
            <a:r>
              <a:rPr lang="en-GB" sz="2000" baseline="30000" dirty="0"/>
              <a:t>th</a:t>
            </a:r>
            <a:r>
              <a:rPr lang="en-GB" sz="2000" dirty="0"/>
              <a:t> May – 18</a:t>
            </a:r>
            <a:r>
              <a:rPr lang="en-GB" sz="2000" baseline="30000" dirty="0"/>
              <a:t>th</a:t>
            </a:r>
            <a:r>
              <a:rPr lang="en-GB" sz="2000" dirty="0"/>
              <a:t> June	- GCSE Exam Period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24</a:t>
            </a:r>
            <a:r>
              <a:rPr lang="en-GB" sz="2000" baseline="30000" dirty="0"/>
              <a:t>th</a:t>
            </a:r>
            <a:r>
              <a:rPr lang="en-GB" sz="2000" dirty="0"/>
              <a:t> June		- Year 11 Prom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FC0225A-2C13-4C7B-9527-5827A1F89D9B}"/>
              </a:ext>
            </a:extLst>
          </p:cNvPr>
          <p:cNvSpPr/>
          <p:nvPr/>
        </p:nvSpPr>
        <p:spPr>
          <a:xfrm>
            <a:off x="309218" y="5827031"/>
            <a:ext cx="11187734" cy="33855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GB" sz="1600" dirty="0">
                <a:hlinkClick r:id="rId2"/>
              </a:rPr>
              <a:t>http://www.manorceacademy.org/wp-content/uploads/2019/06/Manor-CE-Academy-term-dates-and-training-days-2019-20-1.pdf</a:t>
            </a:r>
            <a:endParaRPr lang="en-GB" sz="1600" dirty="0">
              <a:cs typeface="Calibri" panose="020F0502020204030204"/>
            </a:endParaRPr>
          </a:p>
        </p:txBody>
      </p:sp>
      <p:pic>
        <p:nvPicPr>
          <p:cNvPr id="9" name="Picture 2" descr="Image result for manor ce academy">
            <a:extLst>
              <a:ext uri="{FF2B5EF4-FFF2-40B4-BE49-F238E27FC236}">
                <a16:creationId xmlns="" xmlns:a16="http://schemas.microsoft.com/office/drawing/2014/main" id="{A8FDF3E6-A12B-4102-B5C2-3801F583C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0" y="0"/>
            <a:ext cx="2019300" cy="80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549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anor ce academy">
            <a:extLst>
              <a:ext uri="{FF2B5EF4-FFF2-40B4-BE49-F238E27FC236}">
                <a16:creationId xmlns="" xmlns:a16="http://schemas.microsoft.com/office/drawing/2014/main" id="{8BE5C195-99E9-4E7D-97AD-BABA46A39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0" y="0"/>
            <a:ext cx="2019300" cy="80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730151B-FB4C-462B-8D14-50B9FF207C68}"/>
              </a:ext>
            </a:extLst>
          </p:cNvPr>
          <p:cNvSpPr txBox="1"/>
          <p:nvPr/>
        </p:nvSpPr>
        <p:spPr>
          <a:xfrm>
            <a:off x="2895600" y="6457950"/>
            <a:ext cx="6838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Serving others, Growing together and Living life to the full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A9976D78-ECED-4CEC-AB30-E1177EAC182D}"/>
              </a:ext>
            </a:extLst>
          </p:cNvPr>
          <p:cNvCxnSpPr>
            <a:cxnSpLocks/>
          </p:cNvCxnSpPr>
          <p:nvPr/>
        </p:nvCxnSpPr>
        <p:spPr>
          <a:xfrm>
            <a:off x="0" y="6415504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5F5ACDD-BCBA-4055-8094-8E807A1D278D}"/>
              </a:ext>
            </a:extLst>
          </p:cNvPr>
          <p:cNvSpPr txBox="1"/>
          <p:nvPr/>
        </p:nvSpPr>
        <p:spPr>
          <a:xfrm>
            <a:off x="3176587" y="173664"/>
            <a:ext cx="4724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u="sng" dirty="0"/>
              <a:t>Key Dates – 2019/20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FC0225A-2C13-4C7B-9527-5827A1F89D9B}"/>
              </a:ext>
            </a:extLst>
          </p:cNvPr>
          <p:cNvSpPr/>
          <p:nvPr/>
        </p:nvSpPr>
        <p:spPr>
          <a:xfrm>
            <a:off x="605459" y="6017807"/>
            <a:ext cx="128111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hlinkClick r:id="rId3"/>
              </a:rPr>
              <a:t>http://www.manorceacademy.org/wp-content/uploads/2019/06/Manor-CE-Academy-term-dates-and-training-days-2019-20-1.pdf</a:t>
            </a:r>
            <a:endParaRPr lang="en-GB" sz="1600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16D41D81-0EB6-48FB-8CD1-AC9B5E3ACD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7761" y="985810"/>
            <a:ext cx="8782050" cy="488638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93D3E49-6A5A-427A-AC1A-C8A620BD9055}"/>
              </a:ext>
            </a:extLst>
          </p:cNvPr>
          <p:cNvSpPr/>
          <p:nvPr/>
        </p:nvSpPr>
        <p:spPr>
          <a:xfrm>
            <a:off x="1762125" y="1828800"/>
            <a:ext cx="276225" cy="25717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7F51E20A-A510-4D60-BA6A-5BAD29560436}"/>
              </a:ext>
            </a:extLst>
          </p:cNvPr>
          <p:cNvSpPr/>
          <p:nvPr/>
        </p:nvSpPr>
        <p:spPr>
          <a:xfrm>
            <a:off x="4229100" y="2005012"/>
            <a:ext cx="276225" cy="25717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4E9567D-7C9C-458F-B18D-BEC2CB1B7CF9}"/>
              </a:ext>
            </a:extLst>
          </p:cNvPr>
          <p:cNvSpPr/>
          <p:nvPr/>
        </p:nvSpPr>
        <p:spPr>
          <a:xfrm>
            <a:off x="5957887" y="1647407"/>
            <a:ext cx="1404938" cy="40046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0E85920-8D46-4523-8C12-31E9661F616D}"/>
              </a:ext>
            </a:extLst>
          </p:cNvPr>
          <p:cNvSpPr/>
          <p:nvPr/>
        </p:nvSpPr>
        <p:spPr>
          <a:xfrm>
            <a:off x="8143875" y="1418807"/>
            <a:ext cx="276225" cy="25717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7B4BAB28-AAB5-4E99-A1D5-722161335EC5}"/>
              </a:ext>
            </a:extLst>
          </p:cNvPr>
          <p:cNvSpPr/>
          <p:nvPr/>
        </p:nvSpPr>
        <p:spPr>
          <a:xfrm>
            <a:off x="8648701" y="1628357"/>
            <a:ext cx="276225" cy="25717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E3E9FD59-F98E-4003-88F1-FB61DC5A6838}"/>
              </a:ext>
            </a:extLst>
          </p:cNvPr>
          <p:cNvSpPr/>
          <p:nvPr/>
        </p:nvSpPr>
        <p:spPr>
          <a:xfrm>
            <a:off x="3743326" y="3133724"/>
            <a:ext cx="1257300" cy="40957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7727EE3D-B24D-4FFD-BA64-7126FC77519D}"/>
              </a:ext>
            </a:extLst>
          </p:cNvPr>
          <p:cNvSpPr/>
          <p:nvPr/>
        </p:nvSpPr>
        <p:spPr>
          <a:xfrm>
            <a:off x="5938837" y="2947986"/>
            <a:ext cx="276225" cy="25717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0C191F3B-11B2-463A-9960-BF898FD69D56}"/>
              </a:ext>
            </a:extLst>
          </p:cNvPr>
          <p:cNvSpPr/>
          <p:nvPr/>
        </p:nvSpPr>
        <p:spPr>
          <a:xfrm>
            <a:off x="1485900" y="4848225"/>
            <a:ext cx="1781175" cy="5715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4D86FF74-B5E6-49D4-93CB-E732EDF834CB}"/>
              </a:ext>
            </a:extLst>
          </p:cNvPr>
          <p:cNvSpPr/>
          <p:nvPr/>
        </p:nvSpPr>
        <p:spPr>
          <a:xfrm>
            <a:off x="3743326" y="4414836"/>
            <a:ext cx="1257300" cy="5715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C9109BB6-A20C-4022-8867-38D09D861575}"/>
              </a:ext>
            </a:extLst>
          </p:cNvPr>
          <p:cNvSpPr/>
          <p:nvPr/>
        </p:nvSpPr>
        <p:spPr>
          <a:xfrm>
            <a:off x="4229099" y="4986336"/>
            <a:ext cx="276225" cy="25717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22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585</Words>
  <Application>Microsoft Office PowerPoint</Application>
  <PresentationFormat>Custom</PresentationFormat>
  <Paragraphs>178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Hill</dc:creator>
  <cp:lastModifiedBy>Windows User</cp:lastModifiedBy>
  <cp:revision>44</cp:revision>
  <dcterms:created xsi:type="dcterms:W3CDTF">2019-09-15T18:13:58Z</dcterms:created>
  <dcterms:modified xsi:type="dcterms:W3CDTF">2019-09-30T17:31:40Z</dcterms:modified>
</cp:coreProperties>
</file>