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65" r:id="rId6"/>
    <p:sldId id="259" r:id="rId7"/>
    <p:sldId id="267" r:id="rId8"/>
    <p:sldId id="261" r:id="rId9"/>
    <p:sldId id="262" r:id="rId10"/>
    <p:sldId id="269" r:id="rId11"/>
    <p:sldId id="263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DFF3F5"/>
    <a:srgbClr val="BAE4E8"/>
    <a:srgbClr val="FFE0A3"/>
    <a:srgbClr val="FFCC65"/>
    <a:srgbClr val="CCFFFF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76FB3-A229-4478-AB1E-FAFB6DE404F1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1086-AF03-4770-AB83-369C3B11B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3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1086-AF03-4770-AB83-369C3B11B1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3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Green = completed by 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1086-AF03-4770-AB83-369C3B11B1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2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Green = completed by 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1086-AF03-4770-AB83-369C3B11B1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2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CD52-88DE-49F4-90D0-D663AC7DC678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1B7B-051B-4D46-9DEB-D24C629F40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Information for Y11 parents 2019-20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Manor CE Academy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English Department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3" t="28731" r="16184" b="49254"/>
          <a:stretch/>
        </p:blipFill>
        <p:spPr bwMode="auto">
          <a:xfrm>
            <a:off x="179512" y="260648"/>
            <a:ext cx="2988861" cy="161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93" y="0"/>
            <a:ext cx="1847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942821" cy="25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0237"/>
            <a:ext cx="157956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How can </a:t>
            </a:r>
            <a:r>
              <a:rPr lang="en-GB" dirty="0" smtClean="0"/>
              <a:t>students revise effectively?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Re-reading texts </a:t>
            </a:r>
            <a:r>
              <a:rPr lang="en-GB" dirty="0"/>
              <a:t>is very </a:t>
            </a:r>
            <a:r>
              <a:rPr lang="en-GB" dirty="0" smtClean="0"/>
              <a:t>important (avoid only watching film adaptations as part of revision – it can be a very different plot in a film compared to the book).</a:t>
            </a:r>
          </a:p>
          <a:p>
            <a:r>
              <a:rPr lang="en-GB" dirty="0"/>
              <a:t>When re-reading, students should keep a </a:t>
            </a:r>
            <a:r>
              <a:rPr lang="en-GB" b="1" dirty="0"/>
              <a:t>notepad</a:t>
            </a:r>
            <a:r>
              <a:rPr lang="en-GB" dirty="0"/>
              <a:t> handy to jot down any insights or ideas that occur to them and any further useful quotations. </a:t>
            </a:r>
            <a:endParaRPr lang="en-GB" dirty="0" smtClean="0"/>
          </a:p>
          <a:p>
            <a:r>
              <a:rPr lang="en-GB" dirty="0"/>
              <a:t>To revise poetry, students are best off </a:t>
            </a:r>
            <a:r>
              <a:rPr lang="en-GB" b="1" dirty="0"/>
              <a:t>attempting</a:t>
            </a:r>
            <a:r>
              <a:rPr lang="en-GB" dirty="0"/>
              <a:t> </a:t>
            </a:r>
            <a:r>
              <a:rPr lang="en-GB" b="1" dirty="0"/>
              <a:t>practice questions</a:t>
            </a:r>
            <a:r>
              <a:rPr lang="en-GB" dirty="0"/>
              <a:t>, which can be found online or even generated by the students themselves. They should set </a:t>
            </a:r>
            <a:r>
              <a:rPr lang="en-GB" b="1" dirty="0"/>
              <a:t>time limits </a:t>
            </a:r>
            <a:r>
              <a:rPr lang="en-GB" dirty="0"/>
              <a:t>in line with the exam and use their notes at first before using </a:t>
            </a:r>
            <a:r>
              <a:rPr lang="en-GB" b="1" dirty="0"/>
              <a:t>clean copies </a:t>
            </a:r>
            <a:r>
              <a:rPr lang="en-GB" dirty="0"/>
              <a:t>of them poems.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Recommended revision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554960" cy="4209331"/>
          </a:xfrm>
        </p:spPr>
        <p:txBody>
          <a:bodyPr>
            <a:normAutofit/>
          </a:bodyPr>
          <a:lstStyle/>
          <a:p>
            <a:r>
              <a:rPr lang="en-GB" sz="2800" dirty="0"/>
              <a:t>CGP guides available through </a:t>
            </a:r>
            <a:r>
              <a:rPr lang="en-GB" sz="2800" dirty="0" smtClean="0"/>
              <a:t>school</a:t>
            </a:r>
          </a:p>
          <a:p>
            <a:r>
              <a:rPr lang="en-GB" sz="2800" dirty="0" smtClean="0"/>
              <a:t>Letts GCSE revision guides</a:t>
            </a:r>
          </a:p>
          <a:p>
            <a:r>
              <a:rPr lang="en-GB" sz="2800" dirty="0" smtClean="0"/>
              <a:t>York </a:t>
            </a:r>
            <a:r>
              <a:rPr lang="en-GB" sz="2800" dirty="0"/>
              <a:t>Notes revision guides</a:t>
            </a:r>
            <a:endParaRPr lang="en-GB" sz="2800" dirty="0" smtClean="0"/>
          </a:p>
          <a:p>
            <a:r>
              <a:rPr lang="en-GB" sz="2800" dirty="0" smtClean="0"/>
              <a:t>BBC </a:t>
            </a:r>
            <a:r>
              <a:rPr lang="en-GB" sz="2800" dirty="0" err="1" smtClean="0"/>
              <a:t>Bitesize</a:t>
            </a:r>
            <a:r>
              <a:rPr lang="en-GB" sz="2800" dirty="0" smtClean="0"/>
              <a:t> online</a:t>
            </a:r>
          </a:p>
          <a:p>
            <a:r>
              <a:rPr lang="en-GB" sz="2800" dirty="0" err="1" smtClean="0"/>
              <a:t>SparkNotes</a:t>
            </a:r>
            <a:r>
              <a:rPr lang="en-GB" sz="2800" dirty="0" smtClean="0"/>
              <a:t> online </a:t>
            </a:r>
            <a:endParaRPr lang="en-GB" sz="2800" dirty="0"/>
          </a:p>
          <a:p>
            <a:pPr>
              <a:buNone/>
            </a:pPr>
            <a:r>
              <a:rPr lang="en-GB" sz="2800" i="1" dirty="0" smtClean="0"/>
              <a:t>Avoid Wikipedia/Yahoo answers</a:t>
            </a:r>
            <a:endParaRPr lang="en-GB" sz="2800" i="1" dirty="0"/>
          </a:p>
        </p:txBody>
      </p:sp>
      <p:pic>
        <p:nvPicPr>
          <p:cNvPr id="1028" name="Picture 4" descr="http://ts3.mm.bing.net/th?id=HN.60805384053194845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492896"/>
            <a:ext cx="1332720" cy="18794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61" y="1268760"/>
            <a:ext cx="1425601" cy="196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877272"/>
            <a:ext cx="8447110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/>
              <a:t>If your young person can get hold of their own copy of the literature texts, that is really helpful – they can annotate them and fill them with post it notes!</a:t>
            </a:r>
            <a:endParaRPr lang="en-GB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03" y="4008695"/>
            <a:ext cx="1092715" cy="154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0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511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17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Staff in the English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503"/>
          </a:xfrm>
        </p:spPr>
        <p:txBody>
          <a:bodyPr>
            <a:normAutofit/>
          </a:bodyPr>
          <a:lstStyle/>
          <a:p>
            <a:r>
              <a:rPr lang="en-GB" b="1" dirty="0" smtClean="0"/>
              <a:t>Mrs Lowman </a:t>
            </a:r>
            <a:r>
              <a:rPr lang="en-GB" dirty="0" smtClean="0"/>
              <a:t>– Director of Learning, 2iC, AAP </a:t>
            </a:r>
          </a:p>
          <a:p>
            <a:r>
              <a:rPr lang="en-GB" b="1" dirty="0" smtClean="0"/>
              <a:t>Mr Metcalfe </a:t>
            </a:r>
            <a:r>
              <a:rPr lang="en-GB" dirty="0" smtClean="0"/>
              <a:t>– 2iC </a:t>
            </a:r>
          </a:p>
          <a:p>
            <a:r>
              <a:rPr lang="en-GB" b="1" dirty="0" smtClean="0"/>
              <a:t>Y11 class teachers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r>
              <a:rPr lang="en-GB" sz="2400" b="1" dirty="0"/>
              <a:t>[</a:t>
            </a:r>
            <a:r>
              <a:rPr lang="en-GB" sz="2400" b="1" i="1" dirty="0"/>
              <a:t>Mrs Bowes </a:t>
            </a:r>
            <a:r>
              <a:rPr lang="en-GB" sz="2400" i="1" dirty="0"/>
              <a:t>– Director of Learning </a:t>
            </a:r>
            <a:r>
              <a:rPr lang="en-GB" sz="2400" i="1" dirty="0" smtClean="0"/>
              <a:t>on Mat </a:t>
            </a:r>
            <a:r>
              <a:rPr lang="en-GB" sz="2400" i="1" dirty="0"/>
              <a:t>leave</a:t>
            </a:r>
            <a:r>
              <a:rPr lang="en-GB" sz="2400" dirty="0"/>
              <a:t>] 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2522220"/>
            <a:ext cx="2448272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Mrs Brown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Mr Hugill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/>
              <a:t>Mrs </a:t>
            </a:r>
            <a:r>
              <a:rPr lang="en-GB" sz="2400" dirty="0" smtClean="0"/>
              <a:t>Jones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/>
              <a:t>Mrs </a:t>
            </a:r>
            <a:r>
              <a:rPr lang="en-GB" sz="2400" dirty="0" smtClean="0"/>
              <a:t>Lowman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Mrs McGivern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Mr Metcalfe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/>
              <a:t>Dr </a:t>
            </a:r>
            <a:r>
              <a:rPr lang="en-GB" sz="2400" dirty="0" smtClean="0"/>
              <a:t>Rock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400" dirty="0" smtClean="0"/>
              <a:t>Ms Sullivan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results August 2019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English Results </a:t>
            </a:r>
            <a:r>
              <a:rPr lang="en-GB" dirty="0" smtClean="0"/>
              <a:t>Overall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20888"/>
            <a:ext cx="4040188" cy="39512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9-7</a:t>
            </a:r>
            <a:r>
              <a:rPr lang="en-GB" dirty="0"/>
              <a:t>: 39.3</a:t>
            </a:r>
            <a:r>
              <a:rPr lang="en-GB" dirty="0" smtClean="0"/>
              <a:t>%</a:t>
            </a:r>
          </a:p>
          <a:p>
            <a:endParaRPr lang="en-GB" dirty="0"/>
          </a:p>
          <a:p>
            <a:r>
              <a:rPr lang="en-GB" dirty="0"/>
              <a:t>9-5: 78.1</a:t>
            </a:r>
            <a:r>
              <a:rPr lang="en-GB" dirty="0" smtClean="0"/>
              <a:t>%</a:t>
            </a:r>
          </a:p>
          <a:p>
            <a:endParaRPr lang="en-GB" dirty="0"/>
          </a:p>
          <a:p>
            <a:r>
              <a:rPr lang="en-GB" dirty="0"/>
              <a:t>9-4: 89.6</a:t>
            </a:r>
            <a:r>
              <a:rPr lang="en-GB" dirty="0" smtClean="0"/>
              <a:t>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2483768" y="6021288"/>
            <a:ext cx="4040188" cy="639762"/>
          </a:xfrm>
          <a:solidFill>
            <a:srgbClr val="92D050"/>
          </a:solidFill>
        </p:spPr>
        <p:txBody>
          <a:bodyPr/>
          <a:lstStyle/>
          <a:p>
            <a:r>
              <a:rPr lang="en-GB" dirty="0" smtClean="0"/>
              <a:t>These are fantastic results!!!</a:t>
            </a:r>
            <a:endParaRPr lang="en-GB" dirty="0"/>
          </a:p>
        </p:txBody>
      </p:sp>
      <p:pic>
        <p:nvPicPr>
          <p:cNvPr id="1026" name="5EA28C40-DC6B-4378-88CC-2EAD21B259BF" descr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7" y="3645024"/>
            <a:ext cx="2801344" cy="21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39798"/>
            <a:ext cx="11652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81"/>
          <a:stretch/>
        </p:blipFill>
        <p:spPr bwMode="auto">
          <a:xfrm>
            <a:off x="6532667" y="1285370"/>
            <a:ext cx="1923509" cy="21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GCSE English Language and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100% Examination for both Language and Literature</a:t>
            </a:r>
          </a:p>
          <a:p>
            <a:endParaRPr lang="en-GB" dirty="0" smtClean="0"/>
          </a:p>
          <a:p>
            <a:r>
              <a:rPr lang="en-GB" dirty="0" smtClean="0"/>
              <a:t>Closed book exams – no texts taken into the exams at all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1900" dirty="0" smtClean="0"/>
              <a:t>Speaking and Listening accreditation</a:t>
            </a:r>
          </a:p>
          <a:p>
            <a:pPr lvl="1"/>
            <a:r>
              <a:rPr lang="en-GB" sz="1700" dirty="0" smtClean="0"/>
              <a:t>Reported separately on students’ certificates but not included in the GCSE grade 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43000"/>
            <a:ext cx="4316288" cy="4983163"/>
          </a:xfr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800" b="1" u="sng" dirty="0"/>
              <a:t>English Language</a:t>
            </a:r>
            <a:endParaRPr lang="en-GB" sz="4800" dirty="0"/>
          </a:p>
          <a:p>
            <a:pPr marL="0" indent="0" algn="ctr">
              <a:buNone/>
            </a:pPr>
            <a:r>
              <a:rPr lang="en-GB" sz="3200" b="1" dirty="0">
                <a:cs typeface="Arial" pitchFamily="34" charset="0"/>
              </a:rPr>
              <a:t>100% exam</a:t>
            </a:r>
            <a:endParaRPr lang="en-GB" sz="3200" dirty="0">
              <a:cs typeface="Arial" pitchFamily="34" charset="0"/>
            </a:endParaRPr>
          </a:p>
          <a:p>
            <a:pPr marL="0" indent="0">
              <a:buNone/>
            </a:pPr>
            <a:endParaRPr lang="en-GB" sz="18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itchFamily="34" charset="0"/>
              </a:rPr>
              <a:t>Two papers</a:t>
            </a:r>
            <a:endParaRPr lang="en-GB" dirty="0">
              <a:cs typeface="Arial" pitchFamily="34" charset="0"/>
            </a:endParaRPr>
          </a:p>
          <a:p>
            <a:endParaRPr lang="en-GB" sz="18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cs typeface="Arial" pitchFamily="34" charset="0"/>
              </a:rPr>
              <a:t>Paper 1 50%</a:t>
            </a:r>
            <a:r>
              <a:rPr lang="en-GB" dirty="0" smtClean="0">
                <a:cs typeface="Arial" pitchFamily="34" charset="0"/>
              </a:rPr>
              <a:t> 1hr 45 m </a:t>
            </a:r>
            <a:r>
              <a:rPr lang="en-GB" b="1" dirty="0" smtClean="0">
                <a:cs typeface="Arial" pitchFamily="34" charset="0"/>
              </a:rPr>
              <a:t>FICTION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A: READING</a:t>
            </a: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B: WRITING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itchFamily="34" charset="0"/>
              </a:rPr>
              <a:t>Paper 2 50%</a:t>
            </a:r>
            <a:r>
              <a:rPr lang="en-GB" dirty="0">
                <a:cs typeface="Arial" pitchFamily="34" charset="0"/>
              </a:rPr>
              <a:t> 1 </a:t>
            </a:r>
            <a:r>
              <a:rPr lang="en-GB" dirty="0" err="1">
                <a:cs typeface="Arial" pitchFamily="34" charset="0"/>
              </a:rPr>
              <a:t>hr</a:t>
            </a:r>
            <a:r>
              <a:rPr lang="en-GB" dirty="0">
                <a:cs typeface="Arial" pitchFamily="34" charset="0"/>
              </a:rPr>
              <a:t> 45 </a:t>
            </a:r>
            <a:r>
              <a:rPr lang="en-GB" dirty="0" smtClean="0">
                <a:cs typeface="Arial" pitchFamily="34" charset="0"/>
              </a:rPr>
              <a:t>m </a:t>
            </a:r>
            <a:r>
              <a:rPr lang="en-GB" b="1" dirty="0" smtClean="0">
                <a:cs typeface="Arial" pitchFamily="34" charset="0"/>
              </a:rPr>
              <a:t>NON FICTION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</a:t>
            </a:r>
            <a:r>
              <a:rPr lang="en-GB" dirty="0">
                <a:cs typeface="Arial" pitchFamily="34" charset="0"/>
              </a:rPr>
              <a:t>A: </a:t>
            </a:r>
            <a:r>
              <a:rPr lang="en-GB" dirty="0" smtClean="0">
                <a:cs typeface="Arial" pitchFamily="34" charset="0"/>
              </a:rPr>
              <a:t>READING</a:t>
            </a: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Sec B: WRITING</a:t>
            </a:r>
          </a:p>
          <a:p>
            <a:pPr marL="0" indent="0">
              <a:buNone/>
            </a:pP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endParaRPr lang="en-GB" dirty="0"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two English GCSE qualifications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983163"/>
          </a:xfrm>
          <a:solidFill>
            <a:srgbClr val="FFFF99"/>
          </a:solidFill>
          <a:ln w="3810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4800" b="1" u="sng" dirty="0"/>
              <a:t>English </a:t>
            </a:r>
            <a:r>
              <a:rPr lang="en-GB" sz="4800" b="1" u="sng" dirty="0" smtClean="0"/>
              <a:t>Literature</a:t>
            </a:r>
            <a:endParaRPr lang="en-GB" sz="4800" dirty="0"/>
          </a:p>
          <a:p>
            <a:pPr marL="0" indent="0" algn="ctr">
              <a:buNone/>
            </a:pPr>
            <a:r>
              <a:rPr lang="en-GB" sz="3200" b="1" dirty="0">
                <a:cs typeface="Arial" pitchFamily="34" charset="0"/>
              </a:rPr>
              <a:t>100% exam</a:t>
            </a:r>
            <a:endParaRPr lang="en-GB" sz="3200" dirty="0">
              <a:cs typeface="Arial" pitchFamily="34" charset="0"/>
            </a:endParaRPr>
          </a:p>
          <a:p>
            <a:pPr marL="0" indent="0">
              <a:buNone/>
            </a:pPr>
            <a:endParaRPr lang="en-GB" sz="18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itchFamily="34" charset="0"/>
              </a:rPr>
              <a:t>Two papers</a:t>
            </a:r>
            <a:endParaRPr lang="en-GB" dirty="0">
              <a:cs typeface="Arial" pitchFamily="34" charset="0"/>
            </a:endParaRPr>
          </a:p>
          <a:p>
            <a:endParaRPr lang="en-GB" sz="1800" b="1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itchFamily="34" charset="0"/>
              </a:rPr>
              <a:t>Paper 1 </a:t>
            </a:r>
            <a:r>
              <a:rPr lang="en-GB" b="1" dirty="0" smtClean="0">
                <a:cs typeface="Arial" pitchFamily="34" charset="0"/>
              </a:rPr>
              <a:t>40</a:t>
            </a:r>
            <a:r>
              <a:rPr lang="en-GB" b="1" dirty="0">
                <a:cs typeface="Arial" pitchFamily="34" charset="0"/>
              </a:rPr>
              <a:t>%</a:t>
            </a:r>
            <a:r>
              <a:rPr lang="en-GB" dirty="0">
                <a:cs typeface="Arial" pitchFamily="34" charset="0"/>
              </a:rPr>
              <a:t> 1hr 45 </a:t>
            </a:r>
            <a:r>
              <a:rPr lang="en-GB" dirty="0" smtClean="0">
                <a:cs typeface="Arial" pitchFamily="34" charset="0"/>
              </a:rPr>
              <a:t>m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A: Shakespeare</a:t>
            </a: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B: 19</a:t>
            </a:r>
            <a:r>
              <a:rPr lang="en-GB" baseline="30000" dirty="0" smtClean="0">
                <a:cs typeface="Arial" pitchFamily="34" charset="0"/>
              </a:rPr>
              <a:t>th</a:t>
            </a:r>
            <a:r>
              <a:rPr lang="en-GB" dirty="0" smtClean="0">
                <a:cs typeface="Arial" pitchFamily="34" charset="0"/>
              </a:rPr>
              <a:t> Century Novel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b="1" dirty="0">
                <a:cs typeface="Arial" pitchFamily="34" charset="0"/>
              </a:rPr>
              <a:t>Paper 2 </a:t>
            </a:r>
            <a:r>
              <a:rPr lang="en-GB" b="1" dirty="0" smtClean="0">
                <a:cs typeface="Arial" pitchFamily="34" charset="0"/>
              </a:rPr>
              <a:t>60</a:t>
            </a:r>
            <a:r>
              <a:rPr lang="en-GB" b="1" dirty="0">
                <a:cs typeface="Arial" pitchFamily="34" charset="0"/>
              </a:rPr>
              <a:t>%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smtClean="0">
                <a:cs typeface="Arial" pitchFamily="34" charset="0"/>
              </a:rPr>
              <a:t>2 </a:t>
            </a:r>
            <a:r>
              <a:rPr lang="en-GB" dirty="0" err="1">
                <a:cs typeface="Arial" pitchFamily="34" charset="0"/>
              </a:rPr>
              <a:t>hr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smtClean="0">
                <a:cs typeface="Arial" pitchFamily="34" charset="0"/>
              </a:rPr>
              <a:t>15 m</a:t>
            </a:r>
          </a:p>
          <a:p>
            <a:pPr marL="0" indent="0">
              <a:buNone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</a:t>
            </a:r>
            <a:r>
              <a:rPr lang="en-GB" dirty="0">
                <a:cs typeface="Arial" pitchFamily="34" charset="0"/>
              </a:rPr>
              <a:t>A: </a:t>
            </a:r>
            <a:r>
              <a:rPr lang="en-GB" dirty="0" smtClean="0">
                <a:cs typeface="Arial" pitchFamily="34" charset="0"/>
              </a:rPr>
              <a:t>Modern Drama</a:t>
            </a: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Sec B: </a:t>
            </a:r>
            <a:r>
              <a:rPr lang="en-GB" dirty="0" smtClean="0">
                <a:cs typeface="Arial" pitchFamily="34" charset="0"/>
              </a:rPr>
              <a:t>Cluster poems</a:t>
            </a:r>
          </a:p>
          <a:p>
            <a:pPr marL="0" indent="0">
              <a:buNone/>
            </a:pPr>
            <a:r>
              <a:rPr lang="en-GB" dirty="0" smtClean="0">
                <a:cs typeface="Arial" pitchFamily="34" charset="0"/>
              </a:rPr>
              <a:t>Sec C: Unseen poems</a:t>
            </a: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endParaRPr lang="en-GB" dirty="0"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4221088"/>
            <a:ext cx="1578335" cy="923330"/>
          </a:xfrm>
          <a:prstGeom prst="rect">
            <a:avLst/>
          </a:prstGeom>
          <a:solidFill>
            <a:srgbClr val="FFFFFF"/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Notice the length of this exam!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836712"/>
          </a:xfrm>
          <a:solidFill>
            <a:srgbClr val="CCFFFF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English Language – in detail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949280"/>
          </a:xfrm>
          <a:solidFill>
            <a:srgbClr val="DFF3F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u="sng" dirty="0"/>
              <a:t>English </a:t>
            </a:r>
            <a:r>
              <a:rPr lang="en-GB" sz="4000" b="1" u="sng" dirty="0" smtClean="0"/>
              <a:t>Language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595021"/>
            <a:ext cx="4032448" cy="498598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Arial" pitchFamily="34" charset="0"/>
              </a:rPr>
              <a:t>Paper </a:t>
            </a:r>
            <a:r>
              <a:rPr lang="en-GB" sz="2800" b="1" dirty="0">
                <a:cs typeface="Arial" pitchFamily="34" charset="0"/>
              </a:rPr>
              <a:t>1 50%</a:t>
            </a:r>
            <a:r>
              <a:rPr lang="en-GB" sz="2800" dirty="0">
                <a:cs typeface="Arial" pitchFamily="34" charset="0"/>
              </a:rPr>
              <a:t>, 1hr 45 </a:t>
            </a:r>
            <a:r>
              <a:rPr lang="en-GB" sz="2800" dirty="0" smtClean="0">
                <a:cs typeface="Arial" pitchFamily="34" charset="0"/>
              </a:rPr>
              <a:t>m </a:t>
            </a:r>
            <a:r>
              <a:rPr lang="en-GB" sz="2800" dirty="0">
                <a:solidFill>
                  <a:srgbClr val="FF0000"/>
                </a:solidFill>
                <a:cs typeface="Arial" pitchFamily="34" charset="0"/>
              </a:rPr>
              <a:t>Reading</a:t>
            </a:r>
            <a:r>
              <a:rPr lang="en-GB" sz="2800" dirty="0">
                <a:cs typeface="Arial" pitchFamily="34" charset="0"/>
              </a:rPr>
              <a:t> and </a:t>
            </a:r>
            <a:r>
              <a:rPr lang="en-GB" sz="2800" dirty="0">
                <a:solidFill>
                  <a:srgbClr val="FF0000"/>
                </a:solidFill>
                <a:cs typeface="Arial" pitchFamily="34" charset="0"/>
              </a:rPr>
              <a:t>writing</a:t>
            </a:r>
            <a:r>
              <a:rPr lang="en-GB" sz="2800" dirty="0">
                <a:cs typeface="Arial" pitchFamily="34" charset="0"/>
              </a:rPr>
              <a:t> skills</a:t>
            </a:r>
          </a:p>
          <a:p>
            <a:endParaRPr lang="en-GB" sz="24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One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unseen modern fiction text </a:t>
            </a:r>
            <a:endParaRPr lang="en-GB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cs typeface="Arial" pitchFamily="34" charset="0"/>
              </a:rPr>
              <a:t>F</a:t>
            </a:r>
            <a:r>
              <a:rPr lang="en-GB" sz="2000" dirty="0" smtClean="0">
                <a:cs typeface="Arial" pitchFamily="34" charset="0"/>
              </a:rPr>
              <a:t>our </a:t>
            </a:r>
            <a:r>
              <a:rPr lang="en-GB" sz="2000" dirty="0">
                <a:cs typeface="Arial" pitchFamily="34" charset="0"/>
              </a:rPr>
              <a:t>questions looking at</a:t>
            </a:r>
            <a:r>
              <a:rPr lang="en-GB" sz="2000" dirty="0" smtClean="0">
                <a:cs typeface="Arial" pitchFamily="34" charset="0"/>
              </a:rPr>
              <a:t>:</a:t>
            </a: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i) 	Comprehension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ii) 	Language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iii) 	Structure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iv) 	Critical </a:t>
            </a:r>
            <a:r>
              <a:rPr lang="en-GB" sz="2000" dirty="0">
                <a:cs typeface="Arial" pitchFamily="34" charset="0"/>
              </a:rPr>
              <a:t>analysis </a:t>
            </a: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v) Students will </a:t>
            </a:r>
            <a:r>
              <a:rPr lang="en-GB" sz="2000" dirty="0">
                <a:cs typeface="Arial" pitchFamily="34" charset="0"/>
              </a:rPr>
              <a:t>then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write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a descriptive and/or narrative piece </a:t>
            </a:r>
            <a:r>
              <a:rPr lang="en-GB" sz="2000" dirty="0">
                <a:cs typeface="Arial" pitchFamily="34" charset="0"/>
              </a:rPr>
              <a:t>based on an unseen </a:t>
            </a:r>
            <a:r>
              <a:rPr lang="en-GB" sz="2000" dirty="0" smtClean="0">
                <a:cs typeface="Arial" pitchFamily="34" charset="0"/>
              </a:rPr>
              <a:t>picture or task.</a:t>
            </a:r>
            <a:endParaRPr lang="en-GB" sz="2000" dirty="0"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595021"/>
            <a:ext cx="3938611" cy="486287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Arial" pitchFamily="34" charset="0"/>
              </a:rPr>
              <a:t>Paper </a:t>
            </a:r>
            <a:r>
              <a:rPr lang="en-GB" sz="2800" b="1" dirty="0">
                <a:cs typeface="Arial" pitchFamily="34" charset="0"/>
              </a:rPr>
              <a:t>2 50%,</a:t>
            </a:r>
            <a:r>
              <a:rPr lang="en-GB" sz="2800" dirty="0">
                <a:cs typeface="Arial" pitchFamily="34" charset="0"/>
              </a:rPr>
              <a:t> 1 </a:t>
            </a:r>
            <a:r>
              <a:rPr lang="en-GB" sz="2800" dirty="0" err="1">
                <a:cs typeface="Arial" pitchFamily="34" charset="0"/>
              </a:rPr>
              <a:t>hr</a:t>
            </a:r>
            <a:r>
              <a:rPr lang="en-GB" sz="2800" dirty="0">
                <a:cs typeface="Arial" pitchFamily="34" charset="0"/>
              </a:rPr>
              <a:t> 45 </a:t>
            </a:r>
            <a:r>
              <a:rPr lang="en-GB" sz="2800" dirty="0" smtClean="0">
                <a:cs typeface="Arial" pitchFamily="34" charset="0"/>
              </a:rPr>
              <a:t>m </a:t>
            </a:r>
            <a:r>
              <a:rPr lang="en-GB" sz="2800" dirty="0">
                <a:solidFill>
                  <a:srgbClr val="FF0000"/>
                </a:solidFill>
                <a:cs typeface="Arial" pitchFamily="34" charset="0"/>
              </a:rPr>
              <a:t>Reading</a:t>
            </a:r>
            <a:r>
              <a:rPr lang="en-GB" sz="2800" dirty="0">
                <a:cs typeface="Arial" pitchFamily="34" charset="0"/>
              </a:rPr>
              <a:t> and </a:t>
            </a:r>
            <a:r>
              <a:rPr lang="en-GB" sz="2800" dirty="0">
                <a:solidFill>
                  <a:srgbClr val="FF0000"/>
                </a:solidFill>
                <a:cs typeface="Arial" pitchFamily="34" charset="0"/>
              </a:rPr>
              <a:t>writing</a:t>
            </a:r>
            <a:r>
              <a:rPr lang="en-GB" sz="2800" dirty="0">
                <a:cs typeface="Arial" pitchFamily="34" charset="0"/>
              </a:rPr>
              <a:t> skills. </a:t>
            </a:r>
          </a:p>
          <a:p>
            <a:endParaRPr lang="en-GB" sz="2000" dirty="0"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Two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unseen texts:</a:t>
            </a:r>
          </a:p>
          <a:p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One 19th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century non-fiction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text</a:t>
            </a:r>
            <a:r>
              <a:rPr lang="en-GB" sz="2000" dirty="0" smtClean="0">
                <a:cs typeface="Arial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and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a modern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non-fiction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text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cs typeface="Arial" pitchFamily="34" charset="0"/>
              </a:rPr>
              <a:t>Four </a:t>
            </a:r>
            <a:r>
              <a:rPr lang="en-GB" sz="2000" dirty="0">
                <a:cs typeface="Arial" pitchFamily="34" charset="0"/>
              </a:rPr>
              <a:t>questions looking at:</a:t>
            </a:r>
          </a:p>
          <a:p>
            <a:endParaRPr lang="en-GB" sz="2000" dirty="0" smtClean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i)	Comprehension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ii)	Summary of two texts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iii)	Language</a:t>
            </a:r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iv)	Comparison of Methods</a:t>
            </a:r>
            <a:endParaRPr lang="en-GB" sz="2000" dirty="0">
              <a:cs typeface="Arial" pitchFamily="34" charset="0"/>
            </a:endParaRPr>
          </a:p>
          <a:p>
            <a:endParaRPr lang="en-GB" sz="14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v) Students will </a:t>
            </a:r>
            <a:r>
              <a:rPr lang="en-GB" sz="2000" dirty="0">
                <a:cs typeface="Arial" pitchFamily="34" charset="0"/>
              </a:rPr>
              <a:t>then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write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en-GB" sz="2000" dirty="0">
                <a:solidFill>
                  <a:srgbClr val="FF0000"/>
                </a:solidFill>
                <a:cs typeface="Arial" pitchFamily="34" charset="0"/>
              </a:rPr>
              <a:t>a given audience and a </a:t>
            </a:r>
            <a:r>
              <a:rPr lang="en-GB" sz="2000" dirty="0" smtClean="0">
                <a:solidFill>
                  <a:srgbClr val="FF0000"/>
                </a:solidFill>
                <a:cs typeface="Arial" pitchFamily="34" charset="0"/>
              </a:rPr>
              <a:t>given purpose.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156176" cy="836712"/>
          </a:xfrm>
          <a:solidFill>
            <a:srgbClr val="FFFF99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2800" b="1" dirty="0" smtClean="0"/>
              <a:t>English Literature – in detail</a:t>
            </a:r>
            <a:endParaRPr lang="en-GB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949280"/>
          </a:xfrm>
          <a:solidFill>
            <a:srgbClr val="DFF3F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u="sng" dirty="0"/>
              <a:t>English </a:t>
            </a:r>
            <a:r>
              <a:rPr lang="en-GB" sz="4000" b="1" u="sng" dirty="0" smtClean="0"/>
              <a:t>Literature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595021"/>
            <a:ext cx="4032448" cy="4431983"/>
          </a:xfrm>
          <a:prstGeom prst="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cs typeface="Arial" pitchFamily="34" charset="0"/>
            </a:endParaRPr>
          </a:p>
          <a:p>
            <a:r>
              <a:rPr lang="en-GB" sz="2800" b="1" dirty="0"/>
              <a:t>Paper 1 </a:t>
            </a:r>
            <a:r>
              <a:rPr lang="en-GB" sz="2800" b="1" dirty="0" smtClean="0"/>
              <a:t>40%,</a:t>
            </a:r>
            <a:r>
              <a:rPr lang="en-GB" sz="2800" dirty="0" smtClean="0"/>
              <a:t> 1hr 45m</a:t>
            </a:r>
          </a:p>
          <a:p>
            <a:endParaRPr lang="en-GB" sz="28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Shakespeare</a:t>
            </a:r>
            <a:r>
              <a:rPr lang="en-GB" sz="2400" dirty="0" smtClean="0"/>
              <a:t> </a:t>
            </a:r>
            <a:r>
              <a:rPr lang="en-GB" sz="2400" dirty="0"/>
              <a:t>(e.g. </a:t>
            </a:r>
            <a:r>
              <a:rPr lang="en-GB" sz="2400" i="1" dirty="0"/>
              <a:t>Macbeth</a:t>
            </a:r>
            <a:r>
              <a:rPr lang="en-GB" sz="2400" dirty="0"/>
              <a:t>)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19th century novel </a:t>
            </a:r>
            <a:r>
              <a:rPr lang="en-GB" sz="2400" dirty="0" smtClean="0"/>
              <a:t>(</a:t>
            </a:r>
            <a:r>
              <a:rPr lang="en-GB" sz="2400" i="1" dirty="0" smtClean="0"/>
              <a:t>A </a:t>
            </a:r>
            <a:r>
              <a:rPr lang="en-GB" sz="2400" i="1" dirty="0"/>
              <a:t>Christmas </a:t>
            </a:r>
            <a:r>
              <a:rPr lang="en-GB" sz="2400" i="1" dirty="0" smtClean="0"/>
              <a:t>Carol</a:t>
            </a:r>
            <a:r>
              <a:rPr lang="en-GB" sz="2400" dirty="0"/>
              <a:t> </a:t>
            </a:r>
            <a:r>
              <a:rPr lang="en-GB" sz="2400" dirty="0" smtClean="0"/>
              <a:t>or </a:t>
            </a:r>
            <a:r>
              <a:rPr lang="en-GB" sz="2400" i="1" dirty="0" smtClean="0"/>
              <a:t>The Strange Case of Dr Jekyll and Mr Hyde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One </a:t>
            </a:r>
            <a:r>
              <a:rPr lang="en-GB" sz="2400" dirty="0"/>
              <a:t>question per </a:t>
            </a:r>
            <a:r>
              <a:rPr lang="en-GB" sz="2400" dirty="0" smtClean="0"/>
              <a:t>text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Closed </a:t>
            </a:r>
            <a:r>
              <a:rPr lang="en-GB" sz="2400" dirty="0"/>
              <a:t>book </a:t>
            </a:r>
            <a:r>
              <a:rPr lang="en-GB" sz="2400" dirty="0" smtClean="0"/>
              <a:t>exam</a:t>
            </a:r>
            <a:endParaRPr lang="en-GB" sz="2400" dirty="0"/>
          </a:p>
          <a:p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595021"/>
            <a:ext cx="3938611" cy="4832092"/>
          </a:xfrm>
          <a:prstGeom prst="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b="1" dirty="0">
              <a:cs typeface="Arial" pitchFamily="34" charset="0"/>
            </a:endParaRPr>
          </a:p>
          <a:p>
            <a:r>
              <a:rPr lang="en-GB" sz="2800" b="1" dirty="0"/>
              <a:t>Paper 2 </a:t>
            </a:r>
            <a:r>
              <a:rPr lang="en-GB" sz="2800" b="1" dirty="0" smtClean="0"/>
              <a:t>60%</a:t>
            </a:r>
            <a:r>
              <a:rPr lang="en-GB" sz="2800" dirty="0" smtClean="0"/>
              <a:t>, 2 </a:t>
            </a:r>
            <a:r>
              <a:rPr lang="en-GB" sz="2800" dirty="0" err="1"/>
              <a:t>hr</a:t>
            </a:r>
            <a:r>
              <a:rPr lang="en-GB" sz="2800" dirty="0"/>
              <a:t> </a:t>
            </a:r>
            <a:r>
              <a:rPr lang="en-GB" sz="2800" dirty="0" smtClean="0"/>
              <a:t>15m</a:t>
            </a:r>
          </a:p>
          <a:p>
            <a:endParaRPr lang="en-GB" sz="28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A Modern </a:t>
            </a:r>
            <a:r>
              <a:rPr lang="en-GB" sz="2400" dirty="0">
                <a:solidFill>
                  <a:srgbClr val="FF0000"/>
                </a:solidFill>
              </a:rPr>
              <a:t>Text </a:t>
            </a:r>
            <a:r>
              <a:rPr lang="en-GB" sz="2400" dirty="0"/>
              <a:t>(e.g. </a:t>
            </a:r>
            <a:r>
              <a:rPr lang="en-GB" sz="2400" i="1" dirty="0"/>
              <a:t>An Inspector </a:t>
            </a:r>
            <a:r>
              <a:rPr lang="en-GB" sz="2400" i="1" dirty="0" smtClean="0"/>
              <a:t>Calls</a:t>
            </a:r>
            <a:r>
              <a:rPr lang="en-GB" sz="2400" dirty="0" smtClean="0"/>
              <a:t>) </a:t>
            </a:r>
            <a:r>
              <a:rPr lang="en-GB" dirty="0" smtClean="0"/>
              <a:t>– choice of two questions</a:t>
            </a:r>
          </a:p>
          <a:p>
            <a:endParaRPr lang="en-GB" sz="2400" dirty="0"/>
          </a:p>
          <a:p>
            <a:r>
              <a:rPr lang="en-GB" sz="2400" dirty="0" smtClean="0"/>
              <a:t>Comparison of two poems from a </a:t>
            </a:r>
            <a:r>
              <a:rPr lang="en-GB" sz="2400" dirty="0" smtClean="0">
                <a:solidFill>
                  <a:srgbClr val="FF0000"/>
                </a:solidFill>
              </a:rPr>
              <a:t>cluster </a:t>
            </a:r>
            <a:r>
              <a:rPr lang="en-GB" sz="2400" dirty="0">
                <a:solidFill>
                  <a:srgbClr val="FF0000"/>
                </a:solidFill>
              </a:rPr>
              <a:t>of </a:t>
            </a:r>
            <a:r>
              <a:rPr lang="en-GB" sz="2400" dirty="0" smtClean="0">
                <a:solidFill>
                  <a:srgbClr val="FF0000"/>
                </a:solidFill>
              </a:rPr>
              <a:t>poetry</a:t>
            </a:r>
          </a:p>
          <a:p>
            <a:endParaRPr lang="en-GB" sz="2400" dirty="0"/>
          </a:p>
          <a:p>
            <a:r>
              <a:rPr lang="en-GB" sz="2400" dirty="0" smtClean="0"/>
              <a:t>Two </a:t>
            </a:r>
            <a:r>
              <a:rPr lang="en-GB" sz="2400" dirty="0">
                <a:solidFill>
                  <a:srgbClr val="FF0000"/>
                </a:solidFill>
              </a:rPr>
              <a:t>unseen</a:t>
            </a:r>
            <a:r>
              <a:rPr lang="en-GB" sz="2400" dirty="0"/>
              <a:t> </a:t>
            </a:r>
            <a:r>
              <a:rPr lang="en-GB" sz="2400" dirty="0" smtClean="0"/>
              <a:t>poems</a:t>
            </a:r>
          </a:p>
          <a:p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Closed </a:t>
            </a:r>
            <a:r>
              <a:rPr lang="en-GB" sz="2400" dirty="0"/>
              <a:t>book </a:t>
            </a:r>
            <a:r>
              <a:rPr lang="en-GB" sz="2400" dirty="0" smtClean="0"/>
              <a:t>exam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31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277"/>
            <a:ext cx="8229600" cy="9989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Our Y11 plan 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56312" y="5730751"/>
            <a:ext cx="6408712" cy="646331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/>
              <a:t>English </a:t>
            </a:r>
            <a:r>
              <a:rPr lang="en-GB" b="1" dirty="0"/>
              <a:t>Language Paper </a:t>
            </a:r>
            <a:r>
              <a:rPr lang="en-GB" b="1" dirty="0" smtClean="0"/>
              <a:t>1 Tuesday 2</a:t>
            </a:r>
            <a:r>
              <a:rPr lang="en-GB" b="1" baseline="30000" dirty="0" smtClean="0"/>
              <a:t>nd</a:t>
            </a:r>
            <a:r>
              <a:rPr lang="en-GB" b="1" dirty="0" smtClean="0"/>
              <a:t> June 2020 a.m.</a:t>
            </a:r>
          </a:p>
          <a:p>
            <a:r>
              <a:rPr lang="en-GB" b="1" dirty="0"/>
              <a:t>English Language Paper </a:t>
            </a:r>
            <a:r>
              <a:rPr lang="en-GB" b="1" dirty="0" smtClean="0"/>
              <a:t>2 Friday 5</a:t>
            </a:r>
            <a:r>
              <a:rPr lang="en-GB" b="1" baseline="30000" dirty="0" smtClean="0"/>
              <a:t>th</a:t>
            </a:r>
            <a:r>
              <a:rPr lang="en-GB" b="1" dirty="0" smtClean="0"/>
              <a:t> June </a:t>
            </a:r>
            <a:r>
              <a:rPr lang="en-GB" b="1" dirty="0"/>
              <a:t>2020 a.m</a:t>
            </a:r>
            <a:r>
              <a:rPr lang="en-GB" b="1" dirty="0" smtClean="0"/>
              <a:t>.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6312" y="4653135"/>
            <a:ext cx="6408712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/>
              <a:t>English </a:t>
            </a:r>
            <a:r>
              <a:rPr lang="en-GB" b="1" dirty="0" smtClean="0"/>
              <a:t>Literature Paper </a:t>
            </a:r>
            <a:r>
              <a:rPr lang="en-GB" b="1" dirty="0"/>
              <a:t>1 </a:t>
            </a:r>
            <a:r>
              <a:rPr lang="en-GB" b="1" dirty="0" smtClean="0"/>
              <a:t>Wednesday 13</a:t>
            </a:r>
            <a:r>
              <a:rPr lang="en-GB" b="1" baseline="30000" dirty="0" smtClean="0"/>
              <a:t>th</a:t>
            </a:r>
            <a:r>
              <a:rPr lang="en-GB" b="1" dirty="0" smtClean="0"/>
              <a:t> May </a:t>
            </a:r>
            <a:r>
              <a:rPr lang="en-GB" b="1" dirty="0"/>
              <a:t>2020 a.m.</a:t>
            </a:r>
          </a:p>
          <a:p>
            <a:r>
              <a:rPr lang="en-GB" b="1" dirty="0"/>
              <a:t>English </a:t>
            </a:r>
            <a:r>
              <a:rPr lang="en-GB" b="1" dirty="0" smtClean="0"/>
              <a:t>Literature Paper </a:t>
            </a:r>
            <a:r>
              <a:rPr lang="en-GB" b="1" dirty="0"/>
              <a:t>2 </a:t>
            </a:r>
            <a:r>
              <a:rPr lang="en-GB" b="1" dirty="0" smtClean="0"/>
              <a:t>Thursday 21</a:t>
            </a:r>
            <a:r>
              <a:rPr lang="en-GB" b="1" baseline="30000" dirty="0" smtClean="0"/>
              <a:t>st</a:t>
            </a:r>
            <a:r>
              <a:rPr lang="en-GB" b="1" dirty="0" smtClean="0"/>
              <a:t> May </a:t>
            </a:r>
            <a:r>
              <a:rPr lang="en-GB" b="1" dirty="0"/>
              <a:t>2020 a.m.</a:t>
            </a:r>
            <a:endParaRPr lang="en-GB" sz="1200" b="1" dirty="0"/>
          </a:p>
        </p:txBody>
      </p:sp>
      <p:sp>
        <p:nvSpPr>
          <p:cNvPr id="4" name="Right Arrow 3"/>
          <p:cNvSpPr/>
          <p:nvPr/>
        </p:nvSpPr>
        <p:spPr>
          <a:xfrm>
            <a:off x="179513" y="4976301"/>
            <a:ext cx="1944214" cy="125605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90681"/>
              </p:ext>
            </p:extLst>
          </p:nvPr>
        </p:nvGraphicFramePr>
        <p:xfrm>
          <a:off x="179512" y="836712"/>
          <a:ext cx="8784978" cy="366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3"/>
              </a:tblGrid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AUT </a:t>
                      </a:r>
                      <a:r>
                        <a:rPr lang="en-GB" sz="2000" b="1" dirty="0">
                          <a:effectLst/>
                          <a:latin typeface="Calibri"/>
                        </a:rPr>
                        <a:t>1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AUT2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SPR 1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SPR 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SUM 1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SUM 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147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effectLst/>
                          <a:latin typeface="+mn-lt"/>
                        </a:rPr>
                        <a:t>Poetry and Modern Drama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MOCK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EXAM – Literature Paper 2</a:t>
                      </a: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</a:rPr>
                        <a:t>19</a:t>
                      </a:r>
                      <a:r>
                        <a:rPr lang="en-GB" sz="2000" b="1" baseline="30000" dirty="0" smtClean="0">
                          <a:effectLst/>
                          <a:latin typeface="Calibri"/>
                        </a:rPr>
                        <a:t>th</a:t>
                      </a:r>
                      <a:r>
                        <a:rPr lang="en-GB" sz="2000" b="1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en-GB" sz="2000" b="1" dirty="0">
                          <a:effectLst/>
                          <a:latin typeface="Calibri"/>
                        </a:rPr>
                        <a:t>Century Novel </a:t>
                      </a:r>
                      <a:endParaRPr lang="en-GB" sz="2000" b="1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  </a:t>
                      </a:r>
                      <a:endParaRPr lang="en-GB" sz="1100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effectLst/>
                          <a:latin typeface="+mn-lt"/>
                        </a:rPr>
                        <a:t>English Language Paper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MOCK EXAM – English Language Paper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+mn-lt"/>
                        </a:rPr>
                        <a:t>Macbeth and 19</a:t>
                      </a:r>
                      <a:r>
                        <a:rPr lang="en-GB" sz="1800" b="1" baseline="30000" dirty="0" smtClean="0">
                          <a:effectLst/>
                          <a:latin typeface="+mn-lt"/>
                        </a:rPr>
                        <a:t>th</a:t>
                      </a:r>
                      <a:r>
                        <a:rPr lang="en-GB" sz="1800" b="1" dirty="0" smtClean="0">
                          <a:effectLst/>
                          <a:latin typeface="+mn-lt"/>
                        </a:rPr>
                        <a:t> Century Novel</a:t>
                      </a:r>
                    </a:p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MOCK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EXAM – Lit Paper 1</a:t>
                      </a:r>
                      <a:endParaRPr lang="en-GB" sz="1400" b="1" dirty="0" smtClean="0">
                        <a:effectLst/>
                        <a:latin typeface="+mn-lt"/>
                      </a:endParaRPr>
                    </a:p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71755" marR="7175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REVISION including Language Paper 2</a:t>
                      </a:r>
                      <a:endParaRPr lang="en-GB" sz="1400" dirty="0" smtClean="0">
                        <a:effectLst/>
                        <a:latin typeface="Calibri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REVISION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+mn-lt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EXAMS</a:t>
                      </a:r>
                      <a:endParaRPr lang="en-GB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1" y="541966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GCSE Dates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000" dirty="0" smtClean="0"/>
              <a:t>How can parents / guardians help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7067128" cy="53285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GB" sz="3800" dirty="0" smtClean="0"/>
              <a:t>Encourage regular reading of </a:t>
            </a:r>
            <a:r>
              <a:rPr lang="en-GB" sz="3800" b="1" dirty="0" smtClean="0"/>
              <a:t>quality non-fiction</a:t>
            </a:r>
            <a:r>
              <a:rPr lang="en-GB" sz="3800" dirty="0" smtClean="0"/>
              <a:t> – leaflets, Metro, The i newspaper, The Guardian, The Telegraph.  </a:t>
            </a:r>
            <a:r>
              <a:rPr lang="en-GB" sz="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(Online versions are usually free)</a:t>
            </a:r>
          </a:p>
          <a:p>
            <a:pPr marL="0" indent="0">
              <a:buNone/>
            </a:pPr>
            <a:endParaRPr lang="en-GB" sz="3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800" dirty="0" smtClean="0"/>
              <a:t>Discuss the </a:t>
            </a:r>
            <a:r>
              <a:rPr lang="en-GB" sz="3800" b="1" dirty="0" smtClean="0"/>
              <a:t>issues</a:t>
            </a:r>
            <a:r>
              <a:rPr lang="en-GB" sz="3800" dirty="0" smtClean="0"/>
              <a:t>, </a:t>
            </a:r>
            <a:r>
              <a:rPr lang="en-GB" sz="3800" b="1" dirty="0" smtClean="0"/>
              <a:t>audience</a:t>
            </a:r>
            <a:r>
              <a:rPr lang="en-GB" sz="3800" dirty="0" smtClean="0"/>
              <a:t> and </a:t>
            </a:r>
            <a:r>
              <a:rPr lang="en-GB" sz="3800" b="1" dirty="0" smtClean="0"/>
              <a:t>purpose</a:t>
            </a:r>
            <a:r>
              <a:rPr lang="en-GB" sz="3800" dirty="0" smtClean="0"/>
              <a:t> of each text – this is particularly helpful for English Language Paper 2  </a:t>
            </a:r>
          </a:p>
          <a:p>
            <a:endParaRPr lang="en-GB" sz="3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3800" dirty="0" smtClean="0"/>
              <a:t>Help students to make a </a:t>
            </a:r>
            <a:r>
              <a:rPr lang="en-GB" sz="3800" b="1" dirty="0" smtClean="0"/>
              <a:t>manageable plan for re-reading their exam texts </a:t>
            </a:r>
            <a:r>
              <a:rPr lang="en-GB" sz="3800" dirty="0" smtClean="0"/>
              <a:t>(</a:t>
            </a:r>
            <a:r>
              <a:rPr lang="en-GB" sz="3800" dirty="0"/>
              <a:t>J</a:t>
            </a:r>
            <a:r>
              <a:rPr lang="en-GB" sz="3800" dirty="0" smtClean="0"/>
              <a:t>anuary onwards).  Encourage </a:t>
            </a:r>
            <a:r>
              <a:rPr lang="en-GB" sz="3800" b="1" dirty="0" smtClean="0"/>
              <a:t>discussion</a:t>
            </a:r>
            <a:r>
              <a:rPr lang="en-GB" sz="3800" dirty="0" smtClean="0"/>
              <a:t> of the texts. See productions of the drama texts and possibly read the texts yourself so that you can have meaningful discussions!</a:t>
            </a:r>
          </a:p>
          <a:p>
            <a:endParaRPr lang="en-GB" sz="3800" dirty="0"/>
          </a:p>
          <a:p>
            <a:r>
              <a:rPr lang="en-GB" sz="3800" dirty="0" smtClean="0"/>
              <a:t>Encourage quote learning by allowing posters and displays of key quotes around the house</a:t>
            </a:r>
          </a:p>
          <a:p>
            <a:pPr marL="0" indent="0">
              <a:buNone/>
            </a:pPr>
            <a:endParaRPr lang="en-GB" sz="3800" dirty="0" smtClean="0"/>
          </a:p>
          <a:p>
            <a:r>
              <a:rPr lang="en-GB" sz="3800" dirty="0" smtClean="0"/>
              <a:t>Encourage a high standard of </a:t>
            </a:r>
            <a:r>
              <a:rPr lang="en-GB" sz="3800" b="1" dirty="0" smtClean="0"/>
              <a:t>Spelling, Punctuation and Grammar</a:t>
            </a:r>
            <a:r>
              <a:rPr lang="en-GB" sz="3800" dirty="0" smtClean="0"/>
              <a:t> (</a:t>
            </a:r>
            <a:r>
              <a:rPr lang="en-GB" sz="3800" dirty="0" err="1" smtClean="0"/>
              <a:t>SPaG</a:t>
            </a:r>
            <a:r>
              <a:rPr lang="en-GB" sz="3800" dirty="0" smtClean="0"/>
              <a:t>) in any writing done at home</a:t>
            </a:r>
          </a:p>
          <a:p>
            <a:pPr marL="0" indent="0">
              <a:buNone/>
            </a:pPr>
            <a:endParaRPr lang="en-GB" sz="3800" dirty="0" smtClean="0"/>
          </a:p>
          <a:p>
            <a:r>
              <a:rPr lang="en-GB" sz="3800" dirty="0" smtClean="0"/>
              <a:t>Remind your young person about regular homework so that they don’t feel overwhelmed</a:t>
            </a:r>
          </a:p>
          <a:p>
            <a:endParaRPr lang="en-GB" dirty="0"/>
          </a:p>
        </p:txBody>
      </p:sp>
      <p:pic>
        <p:nvPicPr>
          <p:cNvPr id="2050" name="Picture 2" descr="http://ts3.mm.bing.net/th?id=HN.60800450853581661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260" y="1556792"/>
            <a:ext cx="1429118" cy="1872208"/>
          </a:xfrm>
          <a:prstGeom prst="rect">
            <a:avLst/>
          </a:prstGeom>
          <a:noFill/>
        </p:spPr>
      </p:pic>
      <p:pic>
        <p:nvPicPr>
          <p:cNvPr id="2052" name="Picture 4" descr="http://ts4.mm.bing.net/th?id=HN.608026408579302575&amp;pid=15.1"/>
          <p:cNvPicPr>
            <a:picLocks noChangeAspect="1" noChangeArrowheads="1"/>
          </p:cNvPicPr>
          <p:nvPr/>
        </p:nvPicPr>
        <p:blipFill>
          <a:blip r:embed="rId3" cstate="print"/>
          <a:srcRect r="43301"/>
          <a:stretch>
            <a:fillRect/>
          </a:stretch>
        </p:blipFill>
        <p:spPr bwMode="auto">
          <a:xfrm>
            <a:off x="7570260" y="4001781"/>
            <a:ext cx="1429118" cy="2179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799</Words>
  <Application>Microsoft Office PowerPoint</Application>
  <PresentationFormat>On-screen Show (4:3)</PresentationFormat>
  <Paragraphs>184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Information for Y11 parents 2019-20</vt:lpstr>
      <vt:lpstr>Staff in the English team</vt:lpstr>
      <vt:lpstr>English results August 2019</vt:lpstr>
      <vt:lpstr>GCSE English Language and Literature</vt:lpstr>
      <vt:lpstr>PowerPoint Presentation</vt:lpstr>
      <vt:lpstr>English Language – in detail</vt:lpstr>
      <vt:lpstr>English Literature – in detail</vt:lpstr>
      <vt:lpstr>Our Y11 plan </vt:lpstr>
      <vt:lpstr>How can parents / guardians help?</vt:lpstr>
      <vt:lpstr>How can students revise effectively?</vt:lpstr>
      <vt:lpstr>Recommended revision resources</vt:lpstr>
      <vt:lpstr>Any questions?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Y11 parents 2014-15</dc:title>
  <dc:creator>Kath</dc:creator>
  <cp:lastModifiedBy>Administrator</cp:lastModifiedBy>
  <cp:revision>56</cp:revision>
  <dcterms:created xsi:type="dcterms:W3CDTF">2014-09-14T15:03:05Z</dcterms:created>
  <dcterms:modified xsi:type="dcterms:W3CDTF">2019-09-17T10:08:10Z</dcterms:modified>
</cp:coreProperties>
</file>